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20" roundtripDataSignature="AMtx7mjdNE2g6gxUP/YL2iGXQ9aklA+At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D849B93-67A2-4B82-9CD5-415C97B91045}">
  <a:tblStyle styleId="{ED849B93-67A2-4B82-9CD5-415C97B9104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customschemas.google.com/relationships/presentationmetadata" Target="meta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 name="Google Shape;56;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cc2cc9d34e_0_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cc2cc9d34e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g2cc2cc9d34e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cc57237474_0_4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cc57237474_0_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2cc57237474_0_4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cc57237474_0_3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cc57237474_0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2cc57237474_0_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cc57237474_0_5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cc57237474_0_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g2cc57237474_0_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 name="Google Shape;63;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cc57237474_0_2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69" name="Google Shape;69;g2cc57237474_0_2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 name="Google Shape;70;g2cc57237474_0_2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cc57237474_0_1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78" name="Google Shape;78;g2cc57237474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 name="Google Shape;79;g2cc57237474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cc239d679b_0_1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86" name="Google Shape;86;g2cc239d679b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g2cc239d679b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cc239d679b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93" name="Google Shape;93;g2cc239d679b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4" name="Google Shape;94;g2cc239d679b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cc2cc9d34e_0_1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cc2cc9d34e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g2cc2cc9d34e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cc57237474_0_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cc57237474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g2cc57237474_0_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cc2cc9d34e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cc2cc9d34e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9" name="Google Shape;129;g2cc2cc9d34e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9"/>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Arial"/>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9"/>
          <p:cNvSpPr txBox="1"/>
          <p:nvPr>
            <p:ph idx="1" type="body"/>
          </p:nvPr>
        </p:nvSpPr>
        <p:spPr>
          <a:xfrm>
            <a:off x="457200" y="2049270"/>
            <a:ext cx="8229600" cy="407689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8" name="Google Shape;1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descr="DLCOE_logo_HWHT.png" id="21" name="Google Shape;21;p9"/>
          <p:cNvPicPr preferRelativeResize="0"/>
          <p:nvPr/>
        </p:nvPicPr>
        <p:blipFill rotWithShape="1">
          <a:blip r:embed="rId3">
            <a:alphaModFix/>
          </a:blip>
          <a:srcRect b="0" l="0" r="0" t="0"/>
          <a:stretch/>
        </p:blipFill>
        <p:spPr>
          <a:xfrm>
            <a:off x="450851" y="234146"/>
            <a:ext cx="2443865" cy="4126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10"/>
          <p:cNvSpPr txBox="1"/>
          <p:nvPr>
            <p:ph type="ctrTitle"/>
          </p:nvPr>
        </p:nvSpPr>
        <p:spPr>
          <a:xfrm>
            <a:off x="3969582" y="2130425"/>
            <a:ext cx="4488617" cy="1470025"/>
          </a:xfrm>
          <a:prstGeom prst="rect">
            <a:avLst/>
          </a:prstGeom>
          <a:noFill/>
          <a:ln>
            <a:noFill/>
          </a:ln>
        </p:spPr>
        <p:txBody>
          <a:bodyPr anchorCtr="0" anchor="ctr" bIns="45700" lIns="91425" spcFirstLastPara="1" rIns="91425" wrap="square" tIns="45700">
            <a:normAutofit/>
          </a:bodyPr>
          <a:lstStyle>
            <a:lvl1pPr lvl="0" algn="r">
              <a:spcBef>
                <a:spcPts val="0"/>
              </a:spcBef>
              <a:spcAft>
                <a:spcPts val="0"/>
              </a:spcAft>
              <a:buClr>
                <a:schemeClr val="lt1"/>
              </a:buClr>
              <a:buSzPts val="3600"/>
              <a:buFont typeface="Arial"/>
              <a:buNone/>
              <a:defRPr b="1" sz="3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10"/>
          <p:cNvSpPr txBox="1"/>
          <p:nvPr>
            <p:ph idx="1" type="subTitle"/>
          </p:nvPr>
        </p:nvSpPr>
        <p:spPr>
          <a:xfrm>
            <a:off x="3124200" y="3886200"/>
            <a:ext cx="5333999" cy="1752600"/>
          </a:xfrm>
          <a:prstGeom prst="rect">
            <a:avLst/>
          </a:prstGeom>
          <a:noFill/>
          <a:ln>
            <a:noFill/>
          </a:ln>
        </p:spPr>
        <p:txBody>
          <a:bodyPr anchorCtr="0" anchor="t" bIns="45700" lIns="91425" spcFirstLastPara="1" rIns="91425" wrap="square" tIns="45700">
            <a:normAutofit/>
          </a:bodyPr>
          <a:lstStyle>
            <a:lvl1pPr lvl="0" algn="r">
              <a:spcBef>
                <a:spcPts val="560"/>
              </a:spcBef>
              <a:spcAft>
                <a:spcPts val="0"/>
              </a:spcAft>
              <a:buClr>
                <a:srgbClr val="FFFFFF"/>
              </a:buClr>
              <a:buSzPts val="2800"/>
              <a:buNone/>
              <a:defRPr sz="2800">
                <a:solidFill>
                  <a:srgbClr val="FFFFFF"/>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5" name="Google Shape;2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8" name="Shape 28"/>
        <p:cNvGrpSpPr/>
        <p:nvPr/>
      </p:nvGrpSpPr>
      <p:grpSpPr>
        <a:xfrm>
          <a:off x="0" y="0"/>
          <a:ext cx="0" cy="0"/>
          <a:chOff x="0" y="0"/>
          <a:chExt cx="0" cy="0"/>
        </a:xfrm>
      </p:grpSpPr>
      <p:sp>
        <p:nvSpPr>
          <p:cNvPr id="29" name="Google Shape;29;p11"/>
          <p:cNvSpPr txBox="1"/>
          <p:nvPr>
            <p:ph idx="1" type="body"/>
          </p:nvPr>
        </p:nvSpPr>
        <p:spPr>
          <a:xfrm>
            <a:off x="457200" y="1975644"/>
            <a:ext cx="4038600" cy="4150519"/>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0" name="Google Shape;30;p11"/>
          <p:cNvSpPr txBox="1"/>
          <p:nvPr>
            <p:ph idx="2" type="body"/>
          </p:nvPr>
        </p:nvSpPr>
        <p:spPr>
          <a:xfrm>
            <a:off x="4648200" y="1975644"/>
            <a:ext cx="4038600" cy="4150519"/>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1" name="Google Shape;3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4" name="Google Shape;34;p11"/>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Arial"/>
              <a:buNone/>
              <a:defRPr b="1"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12"/>
          <p:cNvSpPr txBox="1"/>
          <p:nvPr>
            <p:ph type="title"/>
          </p:nvPr>
        </p:nvSpPr>
        <p:spPr>
          <a:xfrm>
            <a:off x="457200" y="2900649"/>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000"/>
              <a:buFont typeface="Arial"/>
              <a:buNone/>
              <a:defRPr b="1"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40" name="Shape 40"/>
        <p:cNvGrpSpPr/>
        <p:nvPr/>
      </p:nvGrpSpPr>
      <p:grpSpPr>
        <a:xfrm>
          <a:off x="0" y="0"/>
          <a:ext cx="0" cy="0"/>
          <a:chOff x="0" y="0"/>
          <a:chExt cx="0" cy="0"/>
        </a:xfrm>
      </p:grpSpPr>
      <p:sp>
        <p:nvSpPr>
          <p:cNvPr id="41" name="Google Shape;41;p13"/>
          <p:cNvSpPr txBox="1"/>
          <p:nvPr>
            <p:ph type="title"/>
          </p:nvPr>
        </p:nvSpPr>
        <p:spPr>
          <a:xfrm>
            <a:off x="457200" y="1066968"/>
            <a:ext cx="3008313" cy="736881"/>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Arial"/>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3"/>
          <p:cNvSpPr txBox="1"/>
          <p:nvPr>
            <p:ph idx="1" type="body"/>
          </p:nvPr>
        </p:nvSpPr>
        <p:spPr>
          <a:xfrm>
            <a:off x="3575050" y="1073720"/>
            <a:ext cx="5111750" cy="505244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b="1" sz="28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43" name="Google Shape;43;p13"/>
          <p:cNvSpPr txBox="1"/>
          <p:nvPr>
            <p:ph idx="2" type="body"/>
          </p:nvPr>
        </p:nvSpPr>
        <p:spPr>
          <a:xfrm>
            <a:off x="457200" y="1803850"/>
            <a:ext cx="3008313" cy="4322314"/>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44" name="Google Shape;44;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47" name="Shape 47"/>
        <p:cNvGrpSpPr/>
        <p:nvPr/>
      </p:nvGrpSpPr>
      <p:grpSpPr>
        <a:xfrm>
          <a:off x="0" y="0"/>
          <a:ext cx="0" cy="0"/>
          <a:chOff x="0" y="0"/>
          <a:chExt cx="0" cy="0"/>
        </a:xfrm>
      </p:grpSpPr>
      <p:sp>
        <p:nvSpPr>
          <p:cNvPr id="48" name="Google Shape;48;p14"/>
          <p:cNvSpPr txBox="1"/>
          <p:nvPr>
            <p:ph type="title"/>
          </p:nvPr>
        </p:nvSpPr>
        <p:spPr>
          <a:xfrm>
            <a:off x="457200" y="1196430"/>
            <a:ext cx="2573672"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dk1"/>
              </a:buClr>
              <a:buSzPts val="1800"/>
              <a:buFont typeface="Arial"/>
              <a:buNone/>
              <a:defRPr b="1" sz="1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4"/>
          <p:cNvSpPr/>
          <p:nvPr>
            <p:ph idx="2" type="pic"/>
          </p:nvPr>
        </p:nvSpPr>
        <p:spPr>
          <a:xfrm>
            <a:off x="3200400" y="1196430"/>
            <a:ext cx="5486400" cy="4850287"/>
          </a:xfrm>
          <a:prstGeom prst="rect">
            <a:avLst/>
          </a:prstGeom>
          <a:noFill/>
          <a:ln>
            <a:noFill/>
          </a:ln>
        </p:spPr>
      </p:sp>
      <p:sp>
        <p:nvSpPr>
          <p:cNvPr id="50" name="Google Shape;50;p14"/>
          <p:cNvSpPr txBox="1"/>
          <p:nvPr>
            <p:ph idx="1" type="body"/>
          </p:nvPr>
        </p:nvSpPr>
        <p:spPr>
          <a:xfrm>
            <a:off x="457200" y="1768043"/>
            <a:ext cx="2573672" cy="427867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1" name="Google Shape;51;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Arial"/>
                <a:ea typeface="Arial"/>
                <a:cs typeface="Arial"/>
                <a:sym typeface="Arial"/>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2"/>
          <p:cNvSpPr txBox="1"/>
          <p:nvPr>
            <p:ph type="ctrTitle"/>
          </p:nvPr>
        </p:nvSpPr>
        <p:spPr>
          <a:xfrm>
            <a:off x="1619250" y="4244975"/>
            <a:ext cx="7302500" cy="160337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lt1"/>
              </a:buClr>
              <a:buSzPts val="3240"/>
              <a:buFont typeface="Arial"/>
              <a:buNone/>
            </a:pPr>
            <a:r>
              <a:rPr lang="en-US" sz="3040"/>
              <a:t>ECEN 404 Final Presentation</a:t>
            </a:r>
            <a:br>
              <a:rPr lang="en-US" sz="3040"/>
            </a:br>
            <a:r>
              <a:rPr lang="en-US" sz="3040"/>
              <a:t>Team 30: Smart Pest Repeller</a:t>
            </a:r>
            <a:br>
              <a:rPr lang="en-US" sz="3040"/>
            </a:br>
            <a:r>
              <a:rPr lang="en-US" sz="3040"/>
              <a:t>Andrew Albritton</a:t>
            </a:r>
            <a:endParaRPr sz="3040"/>
          </a:p>
          <a:p>
            <a:pPr indent="0" lvl="0" marL="0" rtl="0" algn="r">
              <a:spcBef>
                <a:spcPts val="0"/>
              </a:spcBef>
              <a:spcAft>
                <a:spcPts val="0"/>
              </a:spcAft>
              <a:buClr>
                <a:schemeClr val="lt1"/>
              </a:buClr>
              <a:buSzPts val="3240"/>
              <a:buFont typeface="Arial"/>
              <a:buNone/>
            </a:pPr>
            <a:r>
              <a:rPr lang="en-US" sz="3040"/>
              <a:t>Michael McNeil</a:t>
            </a:r>
            <a:endParaRPr sz="3040"/>
          </a:p>
          <a:p>
            <a:pPr indent="0" lvl="0" marL="0" rtl="0" algn="r">
              <a:spcBef>
                <a:spcPts val="0"/>
              </a:spcBef>
              <a:spcAft>
                <a:spcPts val="0"/>
              </a:spcAft>
              <a:buClr>
                <a:schemeClr val="lt1"/>
              </a:buClr>
              <a:buSzPts val="3240"/>
              <a:buFont typeface="Arial"/>
              <a:buNone/>
            </a:pPr>
            <a:r>
              <a:rPr lang="en-US" sz="3040"/>
              <a:t>Melquisedec Ordonez</a:t>
            </a:r>
            <a:br>
              <a:rPr lang="en-US" sz="3040"/>
            </a:br>
            <a:r>
              <a:rPr lang="en-US" sz="3040"/>
              <a:t>TA: Eric Robles</a:t>
            </a:r>
            <a:br>
              <a:rPr lang="en-US" sz="3040"/>
            </a:br>
            <a:r>
              <a:rPr lang="en-US" sz="3040"/>
              <a:t>Sponsor: Peng Hao Huang</a:t>
            </a:r>
            <a:endParaRPr sz="3040"/>
          </a:p>
        </p:txBody>
      </p:sp>
      <p:sp>
        <p:nvSpPr>
          <p:cNvPr id="59" name="Google Shape;59;p2"/>
          <p:cNvSpPr/>
          <p:nvPr/>
        </p:nvSpPr>
        <p:spPr>
          <a:xfrm>
            <a:off x="0" y="0"/>
            <a:ext cx="6111425" cy="6111425"/>
          </a:xfrm>
          <a:prstGeom prst="diagStripe">
            <a:avLst>
              <a:gd fmla="val 28990" name="adj"/>
            </a:avLst>
          </a:prstGeom>
          <a:blipFill rotWithShape="1">
            <a:blip r:embed="rId3">
              <a:alphaModFix/>
            </a:blip>
            <a:stretch>
              <a:fillRect b="0" l="0" r="0" t="0"/>
            </a:stretch>
          </a:blipFill>
          <a:ln>
            <a:noFill/>
          </a:ln>
          <a:effectLst>
            <a:outerShdw blurRad="193675" rotWithShape="0" dir="5400000" dist="23000">
              <a:srgbClr val="000000">
                <a:alpha val="600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descr="DLCOE_logo_HWHT.png" id="60" name="Google Shape;60;p2"/>
          <p:cNvPicPr preferRelativeResize="0"/>
          <p:nvPr/>
        </p:nvPicPr>
        <p:blipFill rotWithShape="1">
          <a:blip r:embed="rId4">
            <a:alphaModFix/>
          </a:blip>
          <a:srcRect b="0" l="0" r="0" t="0"/>
          <a:stretch/>
        </p:blipFill>
        <p:spPr>
          <a:xfrm>
            <a:off x="5344000" y="1105318"/>
            <a:ext cx="3114199" cy="5257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2cc2cc9d34e_0_6"/>
          <p:cNvSpPr txBox="1"/>
          <p:nvPr>
            <p:ph type="title"/>
          </p:nvPr>
        </p:nvSpPr>
        <p:spPr>
          <a:xfrm>
            <a:off x="457200" y="720002"/>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Emitter Subsystem</a:t>
            </a:r>
            <a:endParaRPr/>
          </a:p>
        </p:txBody>
      </p:sp>
      <p:pic>
        <p:nvPicPr>
          <p:cNvPr id="139" name="Google Shape;139;g2cc2cc9d34e_0_6"/>
          <p:cNvPicPr preferRelativeResize="0"/>
          <p:nvPr/>
        </p:nvPicPr>
        <p:blipFill rotWithShape="1">
          <a:blip r:embed="rId3">
            <a:alphaModFix/>
          </a:blip>
          <a:srcRect b="10451" l="0" r="0" t="10546"/>
          <a:stretch/>
        </p:blipFill>
        <p:spPr>
          <a:xfrm>
            <a:off x="375832" y="1523700"/>
            <a:ext cx="3484994" cy="1762051"/>
          </a:xfrm>
          <a:prstGeom prst="rect">
            <a:avLst/>
          </a:prstGeom>
          <a:noFill/>
          <a:ln>
            <a:noFill/>
          </a:ln>
        </p:spPr>
      </p:pic>
      <p:sp>
        <p:nvSpPr>
          <p:cNvPr id="140" name="Google Shape;140;g2cc2cc9d34e_0_6"/>
          <p:cNvSpPr txBox="1"/>
          <p:nvPr/>
        </p:nvSpPr>
        <p:spPr>
          <a:xfrm>
            <a:off x="280400" y="3191250"/>
            <a:ext cx="28530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a:solidFill>
                  <a:srgbClr val="888888"/>
                </a:solidFill>
                <a:latin typeface="Times New Roman"/>
                <a:ea typeface="Times New Roman"/>
                <a:cs typeface="Times New Roman"/>
                <a:sym typeface="Times New Roman"/>
              </a:rPr>
              <a:t>Figure 1: Amplifier Gain</a:t>
            </a:r>
            <a:r>
              <a:rPr i="1" lang="en-US" sz="1600">
                <a:solidFill>
                  <a:srgbClr val="888888"/>
                </a:solidFill>
              </a:rPr>
              <a:t> </a:t>
            </a:r>
            <a:endParaRPr i="1" sz="1600">
              <a:solidFill>
                <a:srgbClr val="888888"/>
              </a:solidFill>
            </a:endParaRPr>
          </a:p>
        </p:txBody>
      </p:sp>
      <p:pic>
        <p:nvPicPr>
          <p:cNvPr id="141" name="Google Shape;141;g2cc2cc9d34e_0_6"/>
          <p:cNvPicPr preferRelativeResize="0"/>
          <p:nvPr/>
        </p:nvPicPr>
        <p:blipFill rotWithShape="1">
          <a:blip r:embed="rId4">
            <a:alphaModFix/>
          </a:blip>
          <a:srcRect b="22655" l="4188" r="66601" t="44918"/>
          <a:stretch/>
        </p:blipFill>
        <p:spPr>
          <a:xfrm>
            <a:off x="4066050" y="1523700"/>
            <a:ext cx="2539752" cy="1762050"/>
          </a:xfrm>
          <a:prstGeom prst="rect">
            <a:avLst/>
          </a:prstGeom>
          <a:noFill/>
          <a:ln>
            <a:noFill/>
          </a:ln>
        </p:spPr>
      </p:pic>
      <p:pic>
        <p:nvPicPr>
          <p:cNvPr id="142" name="Google Shape;142;g2cc2cc9d34e_0_6"/>
          <p:cNvPicPr preferRelativeResize="0"/>
          <p:nvPr/>
        </p:nvPicPr>
        <p:blipFill rotWithShape="1">
          <a:blip r:embed="rId5">
            <a:alphaModFix/>
          </a:blip>
          <a:srcRect b="12364" l="12567" r="17458" t="19994"/>
          <a:stretch/>
        </p:blipFill>
        <p:spPr>
          <a:xfrm>
            <a:off x="370850" y="3984187"/>
            <a:ext cx="3074450" cy="1901949"/>
          </a:xfrm>
          <a:prstGeom prst="rect">
            <a:avLst/>
          </a:prstGeom>
          <a:noFill/>
          <a:ln>
            <a:noFill/>
          </a:ln>
        </p:spPr>
      </p:pic>
      <p:sp>
        <p:nvSpPr>
          <p:cNvPr id="143" name="Google Shape;143;g2cc2cc9d34e_0_6"/>
          <p:cNvSpPr txBox="1"/>
          <p:nvPr/>
        </p:nvSpPr>
        <p:spPr>
          <a:xfrm>
            <a:off x="280400" y="5886125"/>
            <a:ext cx="2853000" cy="64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a:solidFill>
                  <a:srgbClr val="888888"/>
                </a:solidFill>
                <a:latin typeface="Times New Roman"/>
                <a:ea typeface="Times New Roman"/>
                <a:cs typeface="Times New Roman"/>
                <a:sym typeface="Times New Roman"/>
              </a:rPr>
              <a:t>Figure 3:Frequency </a:t>
            </a:r>
            <a:r>
              <a:rPr i="1" lang="en-US">
                <a:solidFill>
                  <a:srgbClr val="888888"/>
                </a:solidFill>
                <a:latin typeface="Times New Roman"/>
                <a:ea typeface="Times New Roman"/>
                <a:cs typeface="Times New Roman"/>
                <a:sym typeface="Times New Roman"/>
              </a:rPr>
              <a:t>Response</a:t>
            </a:r>
            <a:r>
              <a:rPr i="1" lang="en-US">
                <a:solidFill>
                  <a:srgbClr val="888888"/>
                </a:solidFill>
                <a:latin typeface="Times New Roman"/>
                <a:ea typeface="Times New Roman"/>
                <a:cs typeface="Times New Roman"/>
                <a:sym typeface="Times New Roman"/>
              </a:rPr>
              <a:t> After ~ 1Hr</a:t>
            </a:r>
            <a:endParaRPr i="1">
              <a:solidFill>
                <a:srgbClr val="888888"/>
              </a:solidFill>
              <a:latin typeface="Times New Roman"/>
              <a:ea typeface="Times New Roman"/>
              <a:cs typeface="Times New Roman"/>
              <a:sym typeface="Times New Roman"/>
            </a:endParaRPr>
          </a:p>
        </p:txBody>
      </p:sp>
      <p:sp>
        <p:nvSpPr>
          <p:cNvPr id="144" name="Google Shape;144;g2cc2cc9d34e_0_6"/>
          <p:cNvSpPr txBox="1"/>
          <p:nvPr/>
        </p:nvSpPr>
        <p:spPr>
          <a:xfrm>
            <a:off x="3952250" y="3285750"/>
            <a:ext cx="42978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a:solidFill>
                  <a:srgbClr val="888888"/>
                </a:solidFill>
                <a:latin typeface="Times New Roman"/>
                <a:ea typeface="Times New Roman"/>
                <a:cs typeface="Times New Roman"/>
                <a:sym typeface="Times New Roman"/>
              </a:rPr>
              <a:t>Figure 2: Emission Distance in cm (Before Amplifier)</a:t>
            </a:r>
            <a:endParaRPr i="1">
              <a:solidFill>
                <a:srgbClr val="888888"/>
              </a:solidFill>
              <a:latin typeface="Times New Roman"/>
              <a:ea typeface="Times New Roman"/>
              <a:cs typeface="Times New Roman"/>
              <a:sym typeface="Times New Roman"/>
            </a:endParaRPr>
          </a:p>
        </p:txBody>
      </p:sp>
      <p:graphicFrame>
        <p:nvGraphicFramePr>
          <p:cNvPr id="145" name="Google Shape;145;g2cc2cc9d34e_0_6"/>
          <p:cNvGraphicFramePr/>
          <p:nvPr/>
        </p:nvGraphicFramePr>
        <p:xfrm>
          <a:off x="3860825" y="3980775"/>
          <a:ext cx="3000000" cy="3000000"/>
        </p:xfrm>
        <a:graphic>
          <a:graphicData uri="http://schemas.openxmlformats.org/drawingml/2006/table">
            <a:tbl>
              <a:tblPr>
                <a:noFill/>
                <a:tableStyleId>{ED849B93-67A2-4B82-9CD5-415C97B91045}</a:tableStyleId>
              </a:tblPr>
              <a:tblGrid>
                <a:gridCol w="1637475"/>
                <a:gridCol w="1637475"/>
                <a:gridCol w="1637475"/>
              </a:tblGrid>
              <a:tr h="389400">
                <a:tc>
                  <a:txBody>
                    <a:bodyPr/>
                    <a:lstStyle/>
                    <a:p>
                      <a:pPr indent="0" lvl="0" marL="0" rtl="0" algn="ctr">
                        <a:spcBef>
                          <a:spcPts val="0"/>
                        </a:spcBef>
                        <a:spcAft>
                          <a:spcPts val="0"/>
                        </a:spcAft>
                        <a:buNone/>
                      </a:pPr>
                      <a:r>
                        <a:rPr lang="en-US">
                          <a:solidFill>
                            <a:schemeClr val="lt1"/>
                          </a:solidFill>
                        </a:rPr>
                        <a:t>Specification</a:t>
                      </a:r>
                      <a:endParaRPr>
                        <a:solidFill>
                          <a:schemeClr val="lt1"/>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lang="en-US">
                          <a:solidFill>
                            <a:schemeClr val="lt1"/>
                          </a:solidFill>
                        </a:rPr>
                        <a:t>Expected</a:t>
                      </a:r>
                      <a:endParaRPr>
                        <a:solidFill>
                          <a:schemeClr val="lt1"/>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lang="en-US">
                          <a:solidFill>
                            <a:schemeClr val="lt1"/>
                          </a:solidFill>
                        </a:rPr>
                        <a:t>Tested</a:t>
                      </a:r>
                      <a:endParaRPr>
                        <a:solidFill>
                          <a:schemeClr val="lt1"/>
                        </a:solidFill>
                      </a:endParaRPr>
                    </a:p>
                  </a:txBody>
                  <a:tcPr marT="91425" marB="91425" marR="91425" marL="91425">
                    <a:solidFill>
                      <a:srgbClr val="85200C"/>
                    </a:solidFill>
                  </a:tcPr>
                </a:tc>
              </a:tr>
              <a:tr h="491150">
                <a:tc>
                  <a:txBody>
                    <a:bodyPr/>
                    <a:lstStyle/>
                    <a:p>
                      <a:pPr indent="0" lvl="0" marL="0" rtl="0" algn="ctr">
                        <a:spcBef>
                          <a:spcPts val="0"/>
                        </a:spcBef>
                        <a:spcAft>
                          <a:spcPts val="0"/>
                        </a:spcAft>
                        <a:buNone/>
                      </a:pPr>
                      <a:r>
                        <a:rPr lang="en-US"/>
                        <a:t>Range</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2 feet</a:t>
                      </a:r>
                      <a:endParaRPr/>
                    </a:p>
                  </a:txBody>
                  <a:tcPr marT="91425" marB="91425" marR="91425" marL="91425"/>
                </a:tc>
                <a:tc>
                  <a:txBody>
                    <a:bodyPr/>
                    <a:lstStyle/>
                    <a:p>
                      <a:pPr indent="0" lvl="0" marL="0" rtl="0" algn="ctr">
                        <a:spcBef>
                          <a:spcPts val="0"/>
                        </a:spcBef>
                        <a:spcAft>
                          <a:spcPts val="0"/>
                        </a:spcAft>
                        <a:buNone/>
                      </a:pPr>
                      <a:r>
                        <a:rPr lang="en-US"/>
                        <a:t>1 feet</a:t>
                      </a:r>
                      <a:endParaRPr/>
                    </a:p>
                  </a:txBody>
                  <a:tcPr marT="91425" marB="91425" marR="91425" marL="91425"/>
                </a:tc>
              </a:tr>
              <a:tr h="510700">
                <a:tc>
                  <a:txBody>
                    <a:bodyPr/>
                    <a:lstStyle/>
                    <a:p>
                      <a:pPr indent="0" lvl="0" marL="0" rtl="0" algn="ctr">
                        <a:spcBef>
                          <a:spcPts val="0"/>
                        </a:spcBef>
                        <a:spcAft>
                          <a:spcPts val="0"/>
                        </a:spcAft>
                        <a:buNone/>
                      </a:pPr>
                      <a:r>
                        <a:rPr lang="en-US"/>
                        <a:t>Gain</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7V/V(~17dB)</a:t>
                      </a:r>
                      <a:endParaRPr/>
                    </a:p>
                  </a:txBody>
                  <a:tcPr marT="91425" marB="91425" marR="91425" marL="91425"/>
                </a:tc>
                <a:tc>
                  <a:txBody>
                    <a:bodyPr/>
                    <a:lstStyle/>
                    <a:p>
                      <a:pPr indent="0" lvl="0" marL="0" rtl="0" algn="ctr">
                        <a:spcBef>
                          <a:spcPts val="0"/>
                        </a:spcBef>
                        <a:spcAft>
                          <a:spcPts val="0"/>
                        </a:spcAft>
                        <a:buNone/>
                      </a:pPr>
                      <a:r>
                        <a:rPr lang="en-US"/>
                        <a:t>9V/V(~19dB)</a:t>
                      </a:r>
                      <a:endParaRPr/>
                    </a:p>
                  </a:txBody>
                  <a:tcPr marT="91425" marB="91425" marR="91425" marL="91425"/>
                </a:tc>
              </a:tr>
              <a:tr h="510700">
                <a:tc>
                  <a:txBody>
                    <a:bodyPr/>
                    <a:lstStyle/>
                    <a:p>
                      <a:pPr indent="0" lvl="0" marL="0" rtl="0" algn="ctr">
                        <a:spcBef>
                          <a:spcPts val="0"/>
                        </a:spcBef>
                        <a:spcAft>
                          <a:spcPts val="0"/>
                        </a:spcAft>
                        <a:buNone/>
                      </a:pPr>
                      <a:r>
                        <a:rPr lang="en-US"/>
                        <a:t>SPL</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85dB at 30cm</a:t>
                      </a:r>
                      <a:endParaRPr/>
                    </a:p>
                  </a:txBody>
                  <a:tcPr marT="91425" marB="91425" marR="91425" marL="91425"/>
                </a:tc>
                <a:tc>
                  <a:txBody>
                    <a:bodyPr/>
                    <a:lstStyle/>
                    <a:p>
                      <a:pPr indent="0" lvl="0" marL="0" rtl="0" algn="ctr">
                        <a:spcBef>
                          <a:spcPts val="0"/>
                        </a:spcBef>
                        <a:spcAft>
                          <a:spcPts val="0"/>
                        </a:spcAft>
                        <a:buNone/>
                      </a:pPr>
                      <a:r>
                        <a:rPr lang="en-US"/>
                        <a:t>-</a:t>
                      </a:r>
                      <a:endParaRPr/>
                    </a:p>
                  </a:txBody>
                  <a:tcPr marT="91425" marB="91425" marR="91425" marL="91425"/>
                </a:tc>
              </a:tr>
            </a:tbl>
          </a:graphicData>
        </a:graphic>
      </p:graphicFrame>
      <p:sp>
        <p:nvSpPr>
          <p:cNvPr id="146" name="Google Shape;146;g2cc2cc9d34e_0_6"/>
          <p:cNvSpPr txBox="1"/>
          <p:nvPr/>
        </p:nvSpPr>
        <p:spPr>
          <a:xfrm>
            <a:off x="3883150" y="5992375"/>
            <a:ext cx="49125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600">
                <a:solidFill>
                  <a:srgbClr val="888888"/>
                </a:solidFill>
                <a:latin typeface="Times New Roman"/>
                <a:ea typeface="Times New Roman"/>
                <a:cs typeface="Times New Roman"/>
                <a:sym typeface="Times New Roman"/>
              </a:rPr>
              <a:t>Figure 4: Emitter Specifications</a:t>
            </a:r>
            <a:endParaRPr i="1" sz="1600">
              <a:solidFill>
                <a:srgbClr val="888888"/>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2cc57237474_0_41"/>
          <p:cNvSpPr txBox="1"/>
          <p:nvPr>
            <p:ph type="title"/>
          </p:nvPr>
        </p:nvSpPr>
        <p:spPr>
          <a:xfrm>
            <a:off x="457200" y="1049177"/>
            <a:ext cx="8229600" cy="8037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200"/>
              <a:buFont typeface="Arial"/>
              <a:buNone/>
            </a:pPr>
            <a:r>
              <a:rPr lang="en-US"/>
              <a:t>Integrated System Results</a:t>
            </a:r>
            <a:endParaRPr/>
          </a:p>
        </p:txBody>
      </p:sp>
      <p:pic>
        <p:nvPicPr>
          <p:cNvPr id="153" name="Google Shape;153;g2cc57237474_0_41"/>
          <p:cNvPicPr preferRelativeResize="0"/>
          <p:nvPr/>
        </p:nvPicPr>
        <p:blipFill rotWithShape="1">
          <a:blip r:embed="rId3">
            <a:alphaModFix/>
          </a:blip>
          <a:srcRect b="37787" l="0" r="0" t="14026"/>
          <a:stretch/>
        </p:blipFill>
        <p:spPr>
          <a:xfrm>
            <a:off x="152200" y="1914125"/>
            <a:ext cx="2387599" cy="1265054"/>
          </a:xfrm>
          <a:prstGeom prst="rect">
            <a:avLst/>
          </a:prstGeom>
          <a:noFill/>
          <a:ln>
            <a:noFill/>
          </a:ln>
        </p:spPr>
      </p:pic>
      <p:pic>
        <p:nvPicPr>
          <p:cNvPr id="154" name="Google Shape;154;g2cc57237474_0_41"/>
          <p:cNvPicPr preferRelativeResize="0"/>
          <p:nvPr/>
        </p:nvPicPr>
        <p:blipFill rotWithShape="1">
          <a:blip r:embed="rId4">
            <a:alphaModFix/>
          </a:blip>
          <a:srcRect b="35523" l="0" r="3864" t="19651"/>
          <a:stretch/>
        </p:blipFill>
        <p:spPr>
          <a:xfrm>
            <a:off x="152200" y="3179182"/>
            <a:ext cx="2387599" cy="1287125"/>
          </a:xfrm>
          <a:prstGeom prst="rect">
            <a:avLst/>
          </a:prstGeom>
          <a:noFill/>
          <a:ln>
            <a:noFill/>
          </a:ln>
        </p:spPr>
      </p:pic>
      <p:pic>
        <p:nvPicPr>
          <p:cNvPr id="155" name="Google Shape;155;g2cc57237474_0_41"/>
          <p:cNvPicPr preferRelativeResize="0"/>
          <p:nvPr/>
        </p:nvPicPr>
        <p:blipFill rotWithShape="1">
          <a:blip r:embed="rId5">
            <a:alphaModFix/>
          </a:blip>
          <a:srcRect b="46221" l="1633" r="4505" t="15379"/>
          <a:stretch/>
        </p:blipFill>
        <p:spPr>
          <a:xfrm>
            <a:off x="152200" y="4466305"/>
            <a:ext cx="2387599" cy="1383370"/>
          </a:xfrm>
          <a:prstGeom prst="rect">
            <a:avLst/>
          </a:prstGeom>
          <a:noFill/>
          <a:ln>
            <a:noFill/>
          </a:ln>
        </p:spPr>
      </p:pic>
      <p:sp>
        <p:nvSpPr>
          <p:cNvPr id="156" name="Google Shape;156;g2cc57237474_0_41"/>
          <p:cNvSpPr txBox="1"/>
          <p:nvPr/>
        </p:nvSpPr>
        <p:spPr>
          <a:xfrm>
            <a:off x="2582150" y="1914125"/>
            <a:ext cx="2408100" cy="6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000000"/>
                </a:solidFill>
              </a:rPr>
              <a:t>40 KHz (Deters Fl</a:t>
            </a:r>
            <a:r>
              <a:rPr lang="en-US"/>
              <a:t>ies)</a:t>
            </a:r>
            <a:endParaRPr>
              <a:solidFill>
                <a:srgbClr val="000000"/>
              </a:solidFill>
            </a:endParaRPr>
          </a:p>
        </p:txBody>
      </p:sp>
      <p:sp>
        <p:nvSpPr>
          <p:cNvPr id="157" name="Google Shape;157;g2cc57237474_0_41"/>
          <p:cNvSpPr txBox="1"/>
          <p:nvPr/>
        </p:nvSpPr>
        <p:spPr>
          <a:xfrm>
            <a:off x="2539799" y="3192522"/>
            <a:ext cx="2387700" cy="5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000000"/>
                </a:solidFill>
              </a:rPr>
              <a:t>50 KHz (Deters Lizards)</a:t>
            </a:r>
            <a:endParaRPr>
              <a:solidFill>
                <a:srgbClr val="000000"/>
              </a:solidFill>
            </a:endParaRPr>
          </a:p>
        </p:txBody>
      </p:sp>
      <p:sp>
        <p:nvSpPr>
          <p:cNvPr id="158" name="Google Shape;158;g2cc57237474_0_41"/>
          <p:cNvSpPr txBox="1"/>
          <p:nvPr/>
        </p:nvSpPr>
        <p:spPr>
          <a:xfrm>
            <a:off x="2582142" y="4466305"/>
            <a:ext cx="2041500" cy="5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000000"/>
                </a:solidFill>
              </a:rPr>
              <a:t>70 KHz (Deters Rats)</a:t>
            </a:r>
            <a:endParaRPr>
              <a:solidFill>
                <a:srgbClr val="000000"/>
              </a:solidFill>
            </a:endParaRPr>
          </a:p>
        </p:txBody>
      </p:sp>
      <p:sp>
        <p:nvSpPr>
          <p:cNvPr id="159" name="Google Shape;159;g2cc57237474_0_41"/>
          <p:cNvSpPr txBox="1"/>
          <p:nvPr/>
        </p:nvSpPr>
        <p:spPr>
          <a:xfrm>
            <a:off x="4990250" y="2147050"/>
            <a:ext cx="4111200" cy="45642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US" sz="1800">
                <a:solidFill>
                  <a:schemeClr val="dk1"/>
                </a:solidFill>
              </a:rPr>
              <a:t>Tested with full integrated system except amplifier and transmitter.</a:t>
            </a:r>
            <a:endParaRPr sz="1800">
              <a:solidFill>
                <a:schemeClr val="dk1"/>
              </a:solidFill>
            </a:endParaRPr>
          </a:p>
          <a:p>
            <a:pPr indent="0" lvl="0" marL="0" rtl="0" algn="l">
              <a:spcBef>
                <a:spcPts val="0"/>
              </a:spcBef>
              <a:spcAft>
                <a:spcPts val="0"/>
              </a:spcAft>
              <a:buNone/>
            </a:pPr>
            <a:r>
              <a:rPr lang="en-US">
                <a:solidFill>
                  <a:schemeClr val="dk1"/>
                </a:solidFill>
              </a:rPr>
              <a:t>         (results to be gathered this week)</a:t>
            </a:r>
            <a:endParaRPr>
              <a:solidFill>
                <a:schemeClr val="dk1"/>
              </a:solidFill>
            </a:endParaRPr>
          </a:p>
          <a:p>
            <a:pPr indent="0" lvl="0" marL="0" rtl="0" algn="l">
              <a:spcBef>
                <a:spcPts val="0"/>
              </a:spcBef>
              <a:spcAft>
                <a:spcPts val="0"/>
              </a:spcAft>
              <a:buNone/>
            </a:pPr>
            <a:r>
              <a:t/>
            </a:r>
            <a:endParaRPr>
              <a:solidFill>
                <a:schemeClr val="dk1"/>
              </a:solidFill>
            </a:endParaRPr>
          </a:p>
          <a:p>
            <a:pPr indent="-342900" lvl="0" marL="457200" rtl="0" algn="l">
              <a:spcBef>
                <a:spcPts val="0"/>
              </a:spcBef>
              <a:spcAft>
                <a:spcPts val="0"/>
              </a:spcAft>
              <a:buClr>
                <a:schemeClr val="dk1"/>
              </a:buClr>
              <a:buSzPts val="1800"/>
              <a:buChar char="●"/>
            </a:pPr>
            <a:r>
              <a:rPr lang="en-US" sz="1800">
                <a:solidFill>
                  <a:schemeClr val="dk1"/>
                </a:solidFill>
              </a:rPr>
              <a:t>Total time between detected motion and emission ~5s.</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342900" lvl="0" marL="457200" rtl="0" algn="l">
              <a:spcBef>
                <a:spcPts val="0"/>
              </a:spcBef>
              <a:spcAft>
                <a:spcPts val="0"/>
              </a:spcAft>
              <a:buClr>
                <a:schemeClr val="dk1"/>
              </a:buClr>
              <a:buSzPts val="1800"/>
              <a:buChar char="●"/>
            </a:pPr>
            <a:r>
              <a:rPr lang="en-US" sz="1800">
                <a:solidFill>
                  <a:schemeClr val="dk1"/>
                </a:solidFill>
              </a:rPr>
              <a:t>Detection Accuracy shown in ML subsystem slide. </a:t>
            </a:r>
            <a:endParaRPr sz="1800">
              <a:solidFill>
                <a:schemeClr val="dk1"/>
              </a:solidFill>
            </a:endParaRPr>
          </a:p>
          <a:p>
            <a:pPr indent="0" lvl="0" marL="0" rtl="0" algn="l">
              <a:spcBef>
                <a:spcPts val="0"/>
              </a:spcBef>
              <a:spcAft>
                <a:spcPts val="0"/>
              </a:spcAft>
              <a:buNone/>
            </a:pPr>
            <a:r>
              <a:rPr lang="en-US" sz="1200">
                <a:solidFill>
                  <a:schemeClr val="dk1"/>
                </a:solidFill>
              </a:rPr>
              <a:t>(subject to change when environment testing is complete) </a:t>
            </a:r>
            <a:endParaRPr sz="12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2cc57237474_0_31"/>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Conclusions</a:t>
            </a:r>
            <a:endParaRPr/>
          </a:p>
        </p:txBody>
      </p:sp>
      <p:sp>
        <p:nvSpPr>
          <p:cNvPr id="166" name="Google Shape;166;g2cc57237474_0_31"/>
          <p:cNvSpPr txBox="1"/>
          <p:nvPr>
            <p:ph idx="1" type="body"/>
          </p:nvPr>
        </p:nvSpPr>
        <p:spPr>
          <a:xfrm>
            <a:off x="457200" y="2049275"/>
            <a:ext cx="8229600" cy="48087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b="1" lang="en-US" sz="1800"/>
              <a:t>Issues:</a:t>
            </a:r>
            <a:endParaRPr b="1" sz="1800"/>
          </a:p>
          <a:p>
            <a:pPr indent="-342900" lvl="0" marL="457200" rtl="0" algn="l">
              <a:spcBef>
                <a:spcPts val="360"/>
              </a:spcBef>
              <a:spcAft>
                <a:spcPts val="0"/>
              </a:spcAft>
              <a:buSzPts val="1800"/>
              <a:buChar char="-"/>
            </a:pPr>
            <a:r>
              <a:rPr lang="en-US" sz="1800"/>
              <a:t>Due to issues with GPIO capacity there was no space to </a:t>
            </a:r>
            <a:r>
              <a:rPr lang="en-US" sz="1800"/>
              <a:t>implement</a:t>
            </a:r>
            <a:r>
              <a:rPr lang="en-US" sz="1800"/>
              <a:t> a screen for UI. </a:t>
            </a:r>
            <a:endParaRPr sz="1800"/>
          </a:p>
          <a:p>
            <a:pPr indent="-342900" lvl="0" marL="457200" rtl="0" algn="l">
              <a:spcBef>
                <a:spcPts val="0"/>
              </a:spcBef>
              <a:spcAft>
                <a:spcPts val="0"/>
              </a:spcAft>
              <a:buSzPts val="1800"/>
              <a:buChar char="-"/>
            </a:pPr>
            <a:r>
              <a:rPr lang="en-US" sz="1800"/>
              <a:t>I2C fuel gauge / Micro-Controller communication scrapped due to time </a:t>
            </a:r>
            <a:r>
              <a:rPr lang="en-US" sz="1800"/>
              <a:t>concerns</a:t>
            </a:r>
            <a:endParaRPr sz="1800"/>
          </a:p>
          <a:p>
            <a:pPr indent="0" lvl="0" marL="0" rtl="0" algn="l">
              <a:spcBef>
                <a:spcPts val="360"/>
              </a:spcBef>
              <a:spcAft>
                <a:spcPts val="0"/>
              </a:spcAft>
              <a:buNone/>
            </a:pPr>
            <a:r>
              <a:t/>
            </a:r>
            <a:endParaRPr sz="1800"/>
          </a:p>
          <a:p>
            <a:pPr indent="0" lvl="0" marL="0" rtl="0" algn="l">
              <a:spcBef>
                <a:spcPts val="360"/>
              </a:spcBef>
              <a:spcAft>
                <a:spcPts val="0"/>
              </a:spcAft>
              <a:buNone/>
            </a:pPr>
            <a:r>
              <a:rPr b="1" lang="en-US" sz="1800"/>
              <a:t>Current Status: </a:t>
            </a:r>
            <a:endParaRPr b="1" sz="1800"/>
          </a:p>
          <a:p>
            <a:pPr indent="0" lvl="0" marL="0" rtl="0" algn="l">
              <a:spcBef>
                <a:spcPts val="360"/>
              </a:spcBef>
              <a:spcAft>
                <a:spcPts val="0"/>
              </a:spcAft>
              <a:buNone/>
            </a:pPr>
            <a:r>
              <a:rPr b="1" i="1" lang="en-US" sz="1500"/>
              <a:t>Completed:</a:t>
            </a:r>
            <a:endParaRPr b="1" i="1" sz="1500"/>
          </a:p>
          <a:p>
            <a:pPr indent="-342900" lvl="0" marL="457200" rtl="0" algn="l">
              <a:spcBef>
                <a:spcPts val="360"/>
              </a:spcBef>
              <a:spcAft>
                <a:spcPts val="0"/>
              </a:spcAft>
              <a:buSzPts val="1800"/>
              <a:buChar char="-"/>
            </a:pPr>
            <a:r>
              <a:rPr lang="en-US" sz="1800"/>
              <a:t>System is fully integrated </a:t>
            </a:r>
            <a:endParaRPr sz="1800"/>
          </a:p>
          <a:p>
            <a:pPr indent="-342900" lvl="0" marL="457200" rtl="0" algn="l">
              <a:spcBef>
                <a:spcPts val="0"/>
              </a:spcBef>
              <a:spcAft>
                <a:spcPts val="0"/>
              </a:spcAft>
              <a:buSzPts val="1800"/>
              <a:buChar char="-"/>
            </a:pPr>
            <a:r>
              <a:rPr lang="en-US" sz="1800"/>
              <a:t>Subsystem validation (further validation on new perf board configuration is still needed for Relay/Signal Generation/Coral Board connections) </a:t>
            </a:r>
            <a:endParaRPr sz="1800"/>
          </a:p>
          <a:p>
            <a:pPr indent="0" lvl="0" marL="0" rtl="0" algn="l">
              <a:spcBef>
                <a:spcPts val="360"/>
              </a:spcBef>
              <a:spcAft>
                <a:spcPts val="0"/>
              </a:spcAft>
              <a:buNone/>
            </a:pPr>
            <a:r>
              <a:rPr b="1" i="1" lang="en-US" sz="1500"/>
              <a:t>To Be Completed by Wednesday 4/17/2024:</a:t>
            </a:r>
            <a:endParaRPr b="1" i="1" sz="1500"/>
          </a:p>
          <a:p>
            <a:pPr indent="-342900" lvl="0" marL="457200" rtl="0" algn="l">
              <a:spcBef>
                <a:spcPts val="360"/>
              </a:spcBef>
              <a:spcAft>
                <a:spcPts val="0"/>
              </a:spcAft>
              <a:buSzPts val="1800"/>
              <a:buChar char="-"/>
            </a:pPr>
            <a:r>
              <a:rPr lang="en-US" sz="1800"/>
              <a:t>Complete system placement in chassis. </a:t>
            </a:r>
            <a:endParaRPr sz="1800"/>
          </a:p>
          <a:p>
            <a:pPr indent="-342900" lvl="0" marL="457200" rtl="0" algn="l">
              <a:spcBef>
                <a:spcPts val="0"/>
              </a:spcBef>
              <a:spcAft>
                <a:spcPts val="0"/>
              </a:spcAft>
              <a:buSzPts val="1800"/>
              <a:buChar char="-"/>
            </a:pPr>
            <a:r>
              <a:rPr lang="en-US" sz="1800"/>
              <a:t>Emitter strength vs. distance still to be tested. </a:t>
            </a:r>
            <a:endParaRPr sz="1800"/>
          </a:p>
          <a:p>
            <a:pPr indent="-342900" lvl="0" marL="457200" rtl="0" algn="l">
              <a:spcBef>
                <a:spcPts val="0"/>
              </a:spcBef>
              <a:spcAft>
                <a:spcPts val="0"/>
              </a:spcAft>
              <a:buSzPts val="1800"/>
              <a:buChar char="-"/>
            </a:pPr>
            <a:r>
              <a:rPr lang="en-US" sz="1800"/>
              <a:t>Full system environment validation</a:t>
            </a:r>
            <a:endParaRPr sz="1800"/>
          </a:p>
          <a:p>
            <a:pPr indent="-342900" lvl="0" marL="457200" rtl="0" algn="l">
              <a:spcBef>
                <a:spcPts val="0"/>
              </a:spcBef>
              <a:spcAft>
                <a:spcPts val="0"/>
              </a:spcAft>
              <a:buSzPts val="1800"/>
              <a:buChar char="-"/>
            </a:pPr>
            <a:r>
              <a:rPr lang="en-US" sz="1800"/>
              <a:t>Practice Demonstration</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2cc57237474_0_56"/>
          <p:cNvSpPr txBox="1"/>
          <p:nvPr>
            <p:ph type="title"/>
          </p:nvPr>
        </p:nvSpPr>
        <p:spPr>
          <a:xfrm>
            <a:off x="457200" y="2504624"/>
            <a:ext cx="8229600" cy="13785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None/>
            </a:pPr>
            <a:r>
              <a:rPr lang="en-US"/>
              <a:t>Thank You</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US"/>
              <a:t>Questions?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3"/>
          <p:cNvSpPr txBox="1"/>
          <p:nvPr>
            <p:ph type="title"/>
          </p:nvPr>
        </p:nvSpPr>
        <p:spPr>
          <a:xfrm>
            <a:off x="457200" y="1049177"/>
            <a:ext cx="8229600" cy="803756"/>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200"/>
              <a:buFont typeface="Arial"/>
              <a:buNone/>
            </a:pPr>
            <a:r>
              <a:rPr lang="en-US"/>
              <a:t>Problem Overview</a:t>
            </a:r>
            <a:endParaRPr/>
          </a:p>
        </p:txBody>
      </p:sp>
      <p:sp>
        <p:nvSpPr>
          <p:cNvPr id="66" name="Google Shape;66;p3"/>
          <p:cNvSpPr txBox="1"/>
          <p:nvPr>
            <p:ph idx="1" type="body"/>
          </p:nvPr>
        </p:nvSpPr>
        <p:spPr>
          <a:xfrm>
            <a:off x="457200" y="2049270"/>
            <a:ext cx="8229600" cy="4637280"/>
          </a:xfrm>
          <a:prstGeom prst="rect">
            <a:avLst/>
          </a:prstGeom>
          <a:noFill/>
          <a:ln>
            <a:noFill/>
          </a:ln>
        </p:spPr>
        <p:txBody>
          <a:bodyPr anchorCtr="0" anchor="t" bIns="45700" lIns="91425" spcFirstLastPara="1" rIns="91425" wrap="square" tIns="45700">
            <a:normAutofit/>
          </a:bodyPr>
          <a:lstStyle/>
          <a:p>
            <a:pPr indent="457200" lvl="0" marL="0" rtl="0" algn="l">
              <a:lnSpc>
                <a:spcPct val="80000"/>
              </a:lnSpc>
              <a:spcBef>
                <a:spcPts val="0"/>
              </a:spcBef>
              <a:spcAft>
                <a:spcPts val="0"/>
              </a:spcAft>
              <a:buClr>
                <a:schemeClr val="dk1"/>
              </a:buClr>
              <a:buSzPts val="1100"/>
              <a:buFont typeface="Arial"/>
              <a:buNone/>
            </a:pPr>
            <a:r>
              <a:rPr lang="en-US" sz="2000"/>
              <a:t>According to the ASPCA, of the 230,000 animals helped by their poison control center in 2019, about 10-15% suffered from issues related to pesticide exposure. Even with these downsides, pesticides are still the most used form of pest control because alternative methods such as ultrasonic (US) sound have shown to be much less effective. </a:t>
            </a:r>
            <a:endParaRPr sz="2000"/>
          </a:p>
          <a:p>
            <a:pPr indent="0" lvl="0" marL="0" rtl="0" algn="l">
              <a:lnSpc>
                <a:spcPct val="80000"/>
              </a:lnSpc>
              <a:spcBef>
                <a:spcPts val="0"/>
              </a:spcBef>
              <a:spcAft>
                <a:spcPts val="0"/>
              </a:spcAft>
              <a:buClr>
                <a:schemeClr val="dk1"/>
              </a:buClr>
              <a:buSzPts val="1100"/>
              <a:buFont typeface="Arial"/>
              <a:buNone/>
            </a:pPr>
            <a:r>
              <a:rPr lang="en-US" sz="2000"/>
              <a:t>	The drawback to US is due to most devices on the market having a single programmed frequency output for sound. Since different pests will be deterred by different frequency outputs, while one type of pest may be deterred by the US device, other types of pest will remain.</a:t>
            </a:r>
            <a:endParaRPr sz="2000"/>
          </a:p>
          <a:p>
            <a:pPr indent="0" lvl="0" marL="0" rtl="0" algn="l">
              <a:lnSpc>
                <a:spcPct val="80000"/>
              </a:lnSpc>
              <a:spcBef>
                <a:spcPts val="0"/>
              </a:spcBef>
              <a:spcAft>
                <a:spcPts val="0"/>
              </a:spcAft>
              <a:buClr>
                <a:schemeClr val="dk1"/>
              </a:buClr>
              <a:buSzPts val="1100"/>
              <a:buFont typeface="Arial"/>
              <a:buNone/>
            </a:pPr>
            <a:r>
              <a:rPr lang="en-US" sz="2000"/>
              <a:t>	Our solution to the problem with the efficacy of US devices is to design a US emitter system that uses a machine learning detection program to detect what type of pest is present, and then emit the frequency output that is effective for that pest type. This solution will be a much safer alternative to pesticides while also being much more effective than other US pest control devices on the market.</a:t>
            </a:r>
            <a:endParaRPr sz="2000"/>
          </a:p>
          <a:p>
            <a:pPr indent="0" lvl="0" marL="0" rtl="0" algn="l">
              <a:spcBef>
                <a:spcPts val="64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g2cc57237474_0_22"/>
          <p:cNvSpPr txBox="1"/>
          <p:nvPr>
            <p:ph type="title"/>
          </p:nvPr>
        </p:nvSpPr>
        <p:spPr>
          <a:xfrm>
            <a:off x="457200" y="804652"/>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Integrated System</a:t>
            </a:r>
            <a:endParaRPr/>
          </a:p>
        </p:txBody>
      </p:sp>
      <p:pic>
        <p:nvPicPr>
          <p:cNvPr id="73" name="Google Shape;73;g2cc57237474_0_22"/>
          <p:cNvPicPr preferRelativeResize="0"/>
          <p:nvPr/>
        </p:nvPicPr>
        <p:blipFill>
          <a:blip r:embed="rId3">
            <a:alphaModFix/>
          </a:blip>
          <a:stretch>
            <a:fillRect/>
          </a:stretch>
        </p:blipFill>
        <p:spPr>
          <a:xfrm>
            <a:off x="874275" y="1526851"/>
            <a:ext cx="3564202" cy="2673151"/>
          </a:xfrm>
          <a:prstGeom prst="rect">
            <a:avLst/>
          </a:prstGeom>
          <a:noFill/>
          <a:ln>
            <a:noFill/>
          </a:ln>
        </p:spPr>
      </p:pic>
      <p:pic>
        <p:nvPicPr>
          <p:cNvPr id="74" name="Google Shape;74;g2cc57237474_0_22"/>
          <p:cNvPicPr preferRelativeResize="0"/>
          <p:nvPr/>
        </p:nvPicPr>
        <p:blipFill>
          <a:blip r:embed="rId4">
            <a:alphaModFix/>
          </a:blip>
          <a:stretch>
            <a:fillRect/>
          </a:stretch>
        </p:blipFill>
        <p:spPr>
          <a:xfrm>
            <a:off x="5172027" y="1526852"/>
            <a:ext cx="3708636" cy="4944848"/>
          </a:xfrm>
          <a:prstGeom prst="rect">
            <a:avLst/>
          </a:prstGeom>
          <a:noFill/>
          <a:ln>
            <a:noFill/>
          </a:ln>
        </p:spPr>
      </p:pic>
      <p:sp>
        <p:nvSpPr>
          <p:cNvPr id="75" name="Google Shape;75;g2cc57237474_0_22"/>
          <p:cNvSpPr txBox="1"/>
          <p:nvPr/>
        </p:nvSpPr>
        <p:spPr>
          <a:xfrm>
            <a:off x="852300" y="4394250"/>
            <a:ext cx="3564300" cy="2077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en-US">
                <a:solidFill>
                  <a:schemeClr val="dk1"/>
                </a:solidFill>
              </a:rPr>
              <a:t>Only user interaction is the power switch found on the back of the system. </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Wall power not being used in these photos.</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g2cc57237474_0_16"/>
          <p:cNvSpPr txBox="1"/>
          <p:nvPr>
            <p:ph type="title"/>
          </p:nvPr>
        </p:nvSpPr>
        <p:spPr>
          <a:xfrm>
            <a:off x="375725" y="63002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Integrated System Diagram</a:t>
            </a:r>
            <a:endParaRPr/>
          </a:p>
        </p:txBody>
      </p:sp>
      <p:pic>
        <p:nvPicPr>
          <p:cNvPr id="82" name="Google Shape;82;g2cc57237474_0_16"/>
          <p:cNvPicPr preferRelativeResize="0"/>
          <p:nvPr/>
        </p:nvPicPr>
        <p:blipFill>
          <a:blip r:embed="rId3">
            <a:alphaModFix/>
          </a:blip>
          <a:stretch>
            <a:fillRect/>
          </a:stretch>
        </p:blipFill>
        <p:spPr>
          <a:xfrm>
            <a:off x="1231363" y="1317277"/>
            <a:ext cx="6681267" cy="4909899"/>
          </a:xfrm>
          <a:prstGeom prst="rect">
            <a:avLst/>
          </a:prstGeom>
          <a:noFill/>
          <a:ln>
            <a:noFill/>
          </a:ln>
        </p:spPr>
      </p:pic>
      <p:sp>
        <p:nvSpPr>
          <p:cNvPr id="83" name="Google Shape;83;g2cc57237474_0_16"/>
          <p:cNvSpPr txBox="1"/>
          <p:nvPr/>
        </p:nvSpPr>
        <p:spPr>
          <a:xfrm>
            <a:off x="1120100" y="6409500"/>
            <a:ext cx="7242300" cy="448500"/>
          </a:xfrm>
          <a:prstGeom prst="rect">
            <a:avLst/>
          </a:prstGeom>
          <a:solidFill>
            <a:srgbClr val="B7B7B7"/>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rgbClr val="000000"/>
                </a:solidFill>
              </a:rPr>
              <a:t>Michael - </a:t>
            </a:r>
            <a:r>
              <a:rPr lang="en-US" sz="1800">
                <a:solidFill>
                  <a:srgbClr val="F9CB9C"/>
                </a:solidFill>
              </a:rPr>
              <a:t>Orange </a:t>
            </a:r>
            <a:r>
              <a:rPr lang="en-US" sz="1800">
                <a:solidFill>
                  <a:schemeClr val="dk1"/>
                </a:solidFill>
              </a:rPr>
              <a:t>/ </a:t>
            </a:r>
            <a:r>
              <a:rPr lang="en-US" sz="1800">
                <a:solidFill>
                  <a:schemeClr val="lt1"/>
                </a:solidFill>
              </a:rPr>
              <a:t>White</a:t>
            </a:r>
            <a:r>
              <a:rPr lang="en-US" sz="1800"/>
              <a:t>    	</a:t>
            </a:r>
            <a:r>
              <a:rPr lang="en-US" sz="1800">
                <a:solidFill>
                  <a:srgbClr val="000000"/>
                </a:solidFill>
              </a:rPr>
              <a:t>Andrew - </a:t>
            </a:r>
            <a:r>
              <a:rPr lang="en-US" sz="1800">
                <a:solidFill>
                  <a:srgbClr val="FFFF00"/>
                </a:solidFill>
              </a:rPr>
              <a:t>Yellow </a:t>
            </a:r>
            <a:r>
              <a:rPr lang="en-US" sz="1800"/>
              <a:t>  		</a:t>
            </a:r>
            <a:r>
              <a:rPr lang="en-US" sz="1800">
                <a:solidFill>
                  <a:srgbClr val="000000"/>
                </a:solidFill>
              </a:rPr>
              <a:t>Mel - </a:t>
            </a:r>
            <a:r>
              <a:rPr lang="en-US" sz="1800">
                <a:solidFill>
                  <a:srgbClr val="00FFFF"/>
                </a:solidFill>
              </a:rPr>
              <a:t>Blue </a:t>
            </a:r>
            <a:r>
              <a:rPr lang="en-US" sz="1800">
                <a:solidFill>
                  <a:srgbClr val="000000"/>
                </a:solidFill>
              </a:rPr>
              <a:t> </a:t>
            </a:r>
            <a:endParaRPr sz="18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g2cc239d679b_0_11"/>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Power Subsystem</a:t>
            </a:r>
            <a:endParaRPr/>
          </a:p>
        </p:txBody>
      </p:sp>
      <p:sp>
        <p:nvSpPr>
          <p:cNvPr id="90" name="Google Shape;90;g2cc239d679b_0_11"/>
          <p:cNvSpPr txBox="1"/>
          <p:nvPr>
            <p:ph idx="1" type="body"/>
          </p:nvPr>
        </p:nvSpPr>
        <p:spPr>
          <a:xfrm>
            <a:off x="457200" y="2049270"/>
            <a:ext cx="8229600" cy="40770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b="1" lang="en-US" sz="1800" u="sng"/>
              <a:t>Overview:</a:t>
            </a:r>
            <a:endParaRPr b="1" sz="1800" u="sng"/>
          </a:p>
          <a:p>
            <a:pPr indent="-342900" lvl="0" marL="457200" rtl="0" algn="l">
              <a:spcBef>
                <a:spcPts val="360"/>
              </a:spcBef>
              <a:spcAft>
                <a:spcPts val="0"/>
              </a:spcAft>
              <a:buSzPts val="1800"/>
              <a:buChar char="-"/>
            </a:pPr>
            <a:r>
              <a:rPr lang="en-US" sz="1800"/>
              <a:t>Distributes power to detection subsystem MCU/sensors as well as emitter subsystem.</a:t>
            </a:r>
            <a:endParaRPr sz="1800"/>
          </a:p>
          <a:p>
            <a:pPr indent="-342900" lvl="0" marL="457200" rtl="0" algn="l">
              <a:spcBef>
                <a:spcPts val="0"/>
              </a:spcBef>
              <a:spcAft>
                <a:spcPts val="0"/>
              </a:spcAft>
              <a:buSzPts val="1800"/>
              <a:buChar char="-"/>
            </a:pPr>
            <a:r>
              <a:rPr lang="en-US" sz="1800"/>
              <a:t>Operates from 7.2V 6.5Ah power source, able to be charged via 12V DC wall power source.</a:t>
            </a:r>
            <a:endParaRPr sz="1800"/>
          </a:p>
          <a:p>
            <a:pPr indent="0" lvl="0" marL="0" rtl="0" algn="l">
              <a:spcBef>
                <a:spcPts val="360"/>
              </a:spcBef>
              <a:spcAft>
                <a:spcPts val="0"/>
              </a:spcAft>
              <a:buNone/>
            </a:pPr>
            <a:r>
              <a:t/>
            </a:r>
            <a:endParaRPr sz="1800"/>
          </a:p>
          <a:p>
            <a:pPr indent="0" lvl="0" marL="0" rtl="0" algn="l">
              <a:spcBef>
                <a:spcPts val="360"/>
              </a:spcBef>
              <a:spcAft>
                <a:spcPts val="0"/>
              </a:spcAft>
              <a:buNone/>
            </a:pPr>
            <a:r>
              <a:rPr b="1" lang="en-US" sz="1800" u="sng"/>
              <a:t>Challenges:</a:t>
            </a:r>
            <a:endParaRPr b="1" sz="1800" u="sng"/>
          </a:p>
          <a:p>
            <a:pPr indent="-342900" lvl="0" marL="457200" rtl="0" algn="l">
              <a:spcBef>
                <a:spcPts val="360"/>
              </a:spcBef>
              <a:spcAft>
                <a:spcPts val="0"/>
              </a:spcAft>
              <a:buSzPts val="1800"/>
              <a:buChar char="-"/>
            </a:pPr>
            <a:r>
              <a:rPr b="1" lang="en-US" sz="1800"/>
              <a:t>Fuel </a:t>
            </a:r>
            <a:r>
              <a:rPr b="1" lang="en-US" sz="1800"/>
              <a:t>Gauge</a:t>
            </a:r>
            <a:r>
              <a:rPr b="1" lang="en-US" sz="1800"/>
              <a:t> </a:t>
            </a:r>
            <a:r>
              <a:rPr lang="en-US" sz="1800"/>
              <a:t>was originally planned to be implemented with I2C connections to track battery life and display to the user but due to issues connecting to the battery charger as well as time concerns it was scrapped in favor of sooner reaching integration and MVP status.</a:t>
            </a:r>
            <a:endParaRPr sz="1800"/>
          </a:p>
          <a:p>
            <a:pPr indent="-342900" lvl="0" marL="457200" rtl="0" algn="l">
              <a:spcBef>
                <a:spcPts val="0"/>
              </a:spcBef>
              <a:spcAft>
                <a:spcPts val="0"/>
              </a:spcAft>
              <a:buSzPts val="1800"/>
              <a:buChar char="-"/>
            </a:pPr>
            <a:r>
              <a:rPr b="1" lang="en-US" sz="1800"/>
              <a:t>Battery Charger</a:t>
            </a:r>
            <a:r>
              <a:rPr lang="en-US" sz="1800"/>
              <a:t> IC was changed from original 403 design to a newer IC with the same functionality but cheaper and easier implementation.</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2cc239d679b_0_0"/>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Power Subsystem</a:t>
            </a:r>
            <a:endParaRPr/>
          </a:p>
        </p:txBody>
      </p:sp>
      <p:sp>
        <p:nvSpPr>
          <p:cNvPr id="97" name="Google Shape;97;g2cc239d679b_0_0"/>
          <p:cNvSpPr txBox="1"/>
          <p:nvPr/>
        </p:nvSpPr>
        <p:spPr>
          <a:xfrm>
            <a:off x="2943150" y="1719575"/>
            <a:ext cx="3257700" cy="32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000">
                <a:solidFill>
                  <a:schemeClr val="dk1"/>
                </a:solidFill>
              </a:rPr>
              <a:t>Michael McNeil</a:t>
            </a:r>
            <a:endParaRPr sz="2000">
              <a:solidFill>
                <a:schemeClr val="dk1"/>
              </a:solidFill>
            </a:endParaRPr>
          </a:p>
        </p:txBody>
      </p:sp>
      <p:pic>
        <p:nvPicPr>
          <p:cNvPr id="98" name="Google Shape;98;g2cc239d679b_0_0"/>
          <p:cNvPicPr preferRelativeResize="0"/>
          <p:nvPr/>
        </p:nvPicPr>
        <p:blipFill>
          <a:blip r:embed="rId3">
            <a:alphaModFix/>
          </a:blip>
          <a:stretch>
            <a:fillRect/>
          </a:stretch>
        </p:blipFill>
        <p:spPr>
          <a:xfrm>
            <a:off x="5618150" y="1719575"/>
            <a:ext cx="3257700" cy="1958088"/>
          </a:xfrm>
          <a:prstGeom prst="rect">
            <a:avLst/>
          </a:prstGeom>
          <a:noFill/>
          <a:ln>
            <a:noFill/>
          </a:ln>
        </p:spPr>
      </p:pic>
      <p:graphicFrame>
        <p:nvGraphicFramePr>
          <p:cNvPr id="99" name="Google Shape;99;g2cc239d679b_0_0"/>
          <p:cNvGraphicFramePr/>
          <p:nvPr/>
        </p:nvGraphicFramePr>
        <p:xfrm>
          <a:off x="319475" y="4208675"/>
          <a:ext cx="3000000" cy="3000000"/>
        </p:xfrm>
        <a:graphic>
          <a:graphicData uri="http://schemas.openxmlformats.org/drawingml/2006/table">
            <a:tbl>
              <a:tblPr>
                <a:noFill/>
                <a:tableStyleId>{ED849B93-67A2-4B82-9CD5-415C97B91045}</a:tableStyleId>
              </a:tblPr>
              <a:tblGrid>
                <a:gridCol w="2569150"/>
                <a:gridCol w="1828450"/>
                <a:gridCol w="1885500"/>
                <a:gridCol w="1830600"/>
              </a:tblGrid>
              <a:tr h="381000">
                <a:tc>
                  <a:txBody>
                    <a:bodyPr/>
                    <a:lstStyle/>
                    <a:p>
                      <a:pPr indent="0" lvl="0" marL="0" rtl="0" algn="ctr">
                        <a:spcBef>
                          <a:spcPts val="0"/>
                        </a:spcBef>
                        <a:spcAft>
                          <a:spcPts val="0"/>
                        </a:spcAft>
                        <a:buNone/>
                      </a:pPr>
                      <a:r>
                        <a:rPr b="1" lang="en-US">
                          <a:solidFill>
                            <a:schemeClr val="lt1"/>
                          </a:solidFill>
                        </a:rPr>
                        <a:t>Specification</a:t>
                      </a:r>
                      <a:endParaRPr b="1">
                        <a:solidFill>
                          <a:schemeClr val="lt1"/>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b="1" lang="en-US">
                          <a:solidFill>
                            <a:schemeClr val="lt1"/>
                          </a:solidFill>
                        </a:rPr>
                        <a:t>Min</a:t>
                      </a:r>
                      <a:endParaRPr b="1">
                        <a:solidFill>
                          <a:schemeClr val="lt1"/>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b="1" lang="en-US">
                          <a:solidFill>
                            <a:schemeClr val="lt1"/>
                          </a:solidFill>
                        </a:rPr>
                        <a:t>Nominal</a:t>
                      </a:r>
                      <a:endParaRPr b="1">
                        <a:solidFill>
                          <a:schemeClr val="lt1"/>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b="1" lang="en-US">
                          <a:solidFill>
                            <a:schemeClr val="lt1"/>
                          </a:solidFill>
                        </a:rPr>
                        <a:t>Max</a:t>
                      </a:r>
                      <a:endParaRPr b="1">
                        <a:solidFill>
                          <a:schemeClr val="lt1"/>
                        </a:solidFill>
                      </a:endParaRPr>
                    </a:p>
                  </a:txBody>
                  <a:tcPr marT="91425" marB="91425" marR="91425" marL="91425">
                    <a:solidFill>
                      <a:srgbClr val="85200C"/>
                    </a:solidFill>
                  </a:tcPr>
                </a:tc>
              </a:tr>
              <a:tr h="381000">
                <a:tc>
                  <a:txBody>
                    <a:bodyPr/>
                    <a:lstStyle/>
                    <a:p>
                      <a:pPr indent="0" lvl="0" marL="0" rtl="0" algn="ctr">
                        <a:spcBef>
                          <a:spcPts val="0"/>
                        </a:spcBef>
                        <a:spcAft>
                          <a:spcPts val="0"/>
                        </a:spcAft>
                        <a:buNone/>
                      </a:pPr>
                      <a:r>
                        <a:rPr lang="en-US"/>
                        <a:t>Output DC Voltage</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4.5</a:t>
                      </a:r>
                      <a:endParaRPr/>
                    </a:p>
                  </a:txBody>
                  <a:tcPr marT="91425" marB="91425" marR="91425" marL="91425"/>
                </a:tc>
                <a:tc>
                  <a:txBody>
                    <a:bodyPr/>
                    <a:lstStyle/>
                    <a:p>
                      <a:pPr indent="0" lvl="0" marL="0" rtl="0" algn="ctr">
                        <a:spcBef>
                          <a:spcPts val="0"/>
                        </a:spcBef>
                        <a:spcAft>
                          <a:spcPts val="0"/>
                        </a:spcAft>
                        <a:buNone/>
                      </a:pPr>
                      <a:r>
                        <a:rPr lang="en-US"/>
                        <a:t>5.0</a:t>
                      </a:r>
                      <a:endParaRPr/>
                    </a:p>
                  </a:txBody>
                  <a:tcPr marT="91425" marB="91425" marR="91425" marL="91425"/>
                </a:tc>
                <a:tc>
                  <a:txBody>
                    <a:bodyPr/>
                    <a:lstStyle/>
                    <a:p>
                      <a:pPr indent="0" lvl="0" marL="0" rtl="0" algn="ctr">
                        <a:spcBef>
                          <a:spcPts val="0"/>
                        </a:spcBef>
                        <a:spcAft>
                          <a:spcPts val="0"/>
                        </a:spcAft>
                        <a:buNone/>
                      </a:pPr>
                      <a:r>
                        <a:rPr lang="en-US"/>
                        <a:t>5.2</a:t>
                      </a:r>
                      <a:endParaRPr/>
                    </a:p>
                  </a:txBody>
                  <a:tcPr marT="91425" marB="91425" marR="91425" marL="91425"/>
                </a:tc>
              </a:tr>
              <a:tr h="381000">
                <a:tc>
                  <a:txBody>
                    <a:bodyPr/>
                    <a:lstStyle/>
                    <a:p>
                      <a:pPr indent="0" lvl="0" marL="0" rtl="0" algn="ctr">
                        <a:spcBef>
                          <a:spcPts val="0"/>
                        </a:spcBef>
                        <a:spcAft>
                          <a:spcPts val="0"/>
                        </a:spcAft>
                        <a:buNone/>
                      </a:pPr>
                      <a:r>
                        <a:rPr lang="en-US"/>
                        <a:t>Output DC Current</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1.0</a:t>
                      </a:r>
                      <a:endParaRPr/>
                    </a:p>
                  </a:txBody>
                  <a:tcPr marT="91425" marB="91425" marR="91425" marL="91425"/>
                </a:tc>
                <a:tc>
                  <a:txBody>
                    <a:bodyPr/>
                    <a:lstStyle/>
                    <a:p>
                      <a:pPr indent="0" lvl="0" marL="0" rtl="0" algn="ctr">
                        <a:spcBef>
                          <a:spcPts val="0"/>
                        </a:spcBef>
                        <a:spcAft>
                          <a:spcPts val="0"/>
                        </a:spcAft>
                        <a:buNone/>
                      </a:pPr>
                      <a:r>
                        <a:rPr lang="en-US"/>
                        <a:t>2.0</a:t>
                      </a:r>
                      <a:endParaRPr/>
                    </a:p>
                  </a:txBody>
                  <a:tcPr marT="91425" marB="91425" marR="91425" marL="91425"/>
                </a:tc>
                <a:tc>
                  <a:txBody>
                    <a:bodyPr/>
                    <a:lstStyle/>
                    <a:p>
                      <a:pPr indent="0" lvl="0" marL="0" rtl="0" algn="ctr">
                        <a:spcBef>
                          <a:spcPts val="0"/>
                        </a:spcBef>
                        <a:spcAft>
                          <a:spcPts val="0"/>
                        </a:spcAft>
                        <a:buNone/>
                      </a:pPr>
                      <a:r>
                        <a:rPr lang="en-US"/>
                        <a:t>2.2</a:t>
                      </a:r>
                      <a:endParaRPr/>
                    </a:p>
                  </a:txBody>
                  <a:tcPr marT="91425" marB="91425" marR="91425" marL="91425"/>
                </a:tc>
              </a:tr>
              <a:tr h="381000">
                <a:tc>
                  <a:txBody>
                    <a:bodyPr/>
                    <a:lstStyle/>
                    <a:p>
                      <a:pPr indent="0" lvl="0" marL="0" rtl="0" algn="ctr">
                        <a:spcBef>
                          <a:spcPts val="0"/>
                        </a:spcBef>
                        <a:spcAft>
                          <a:spcPts val="0"/>
                        </a:spcAft>
                        <a:buNone/>
                      </a:pPr>
                      <a:r>
                        <a:rPr lang="en-US"/>
                        <a:t>Charger DC Voltage Output</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4.9</a:t>
                      </a:r>
                      <a:endParaRPr/>
                    </a:p>
                  </a:txBody>
                  <a:tcPr marT="91425" marB="91425" marR="91425" marL="91425"/>
                </a:tc>
                <a:tc>
                  <a:txBody>
                    <a:bodyPr/>
                    <a:lstStyle/>
                    <a:p>
                      <a:pPr indent="0" lvl="0" marL="0" rtl="0" algn="ctr">
                        <a:spcBef>
                          <a:spcPts val="0"/>
                        </a:spcBef>
                        <a:spcAft>
                          <a:spcPts val="0"/>
                        </a:spcAft>
                        <a:buNone/>
                      </a:pPr>
                      <a:r>
                        <a:rPr lang="en-US"/>
                        <a:t>7.0</a:t>
                      </a:r>
                      <a:endParaRPr/>
                    </a:p>
                  </a:txBody>
                  <a:tcPr marT="91425" marB="91425" marR="91425" marL="91425"/>
                </a:tc>
                <a:tc>
                  <a:txBody>
                    <a:bodyPr/>
                    <a:lstStyle/>
                    <a:p>
                      <a:pPr indent="0" lvl="0" marL="0" rtl="0" algn="ctr">
                        <a:spcBef>
                          <a:spcPts val="0"/>
                        </a:spcBef>
                        <a:spcAft>
                          <a:spcPts val="0"/>
                        </a:spcAft>
                        <a:buNone/>
                      </a:pPr>
                      <a:r>
                        <a:rPr lang="en-US"/>
                        <a:t>7.2</a:t>
                      </a:r>
                      <a:endParaRPr/>
                    </a:p>
                  </a:txBody>
                  <a:tcPr marT="91425" marB="91425" marR="91425" marL="91425"/>
                </a:tc>
              </a:tr>
              <a:tr h="381000">
                <a:tc>
                  <a:txBody>
                    <a:bodyPr/>
                    <a:lstStyle/>
                    <a:p>
                      <a:pPr indent="0" lvl="0" marL="0" rtl="0" algn="ctr">
                        <a:spcBef>
                          <a:spcPts val="0"/>
                        </a:spcBef>
                        <a:spcAft>
                          <a:spcPts val="0"/>
                        </a:spcAft>
                        <a:buNone/>
                      </a:pPr>
                      <a:r>
                        <a:rPr lang="en-US"/>
                        <a:t>Charger DC Current Output</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1.8</a:t>
                      </a:r>
                      <a:endParaRPr/>
                    </a:p>
                  </a:txBody>
                  <a:tcPr marT="91425" marB="91425" marR="91425" marL="91425"/>
                </a:tc>
                <a:tc>
                  <a:txBody>
                    <a:bodyPr/>
                    <a:lstStyle/>
                    <a:p>
                      <a:pPr indent="0" lvl="0" marL="0" rtl="0" algn="ctr">
                        <a:spcBef>
                          <a:spcPts val="0"/>
                        </a:spcBef>
                        <a:spcAft>
                          <a:spcPts val="0"/>
                        </a:spcAft>
                        <a:buNone/>
                      </a:pPr>
                      <a:r>
                        <a:rPr lang="en-US"/>
                        <a:t>2.0</a:t>
                      </a:r>
                      <a:endParaRPr/>
                    </a:p>
                  </a:txBody>
                  <a:tcPr marT="91425" marB="91425" marR="91425" marL="91425"/>
                </a:tc>
                <a:tc>
                  <a:txBody>
                    <a:bodyPr/>
                    <a:lstStyle/>
                    <a:p>
                      <a:pPr indent="0" lvl="0" marL="0" rtl="0" algn="ctr">
                        <a:spcBef>
                          <a:spcPts val="0"/>
                        </a:spcBef>
                        <a:spcAft>
                          <a:spcPts val="0"/>
                        </a:spcAft>
                        <a:buNone/>
                      </a:pPr>
                      <a:r>
                        <a:rPr lang="en-US"/>
                        <a:t>2.2</a:t>
                      </a:r>
                      <a:endParaRPr/>
                    </a:p>
                  </a:txBody>
                  <a:tcPr marT="91425" marB="91425" marR="91425" marL="91425"/>
                </a:tc>
              </a:tr>
            </a:tbl>
          </a:graphicData>
        </a:graphic>
      </p:graphicFrame>
      <p:graphicFrame>
        <p:nvGraphicFramePr>
          <p:cNvPr id="100" name="Google Shape;100;g2cc239d679b_0_0"/>
          <p:cNvGraphicFramePr/>
          <p:nvPr/>
        </p:nvGraphicFramePr>
        <p:xfrm>
          <a:off x="319475" y="2129300"/>
          <a:ext cx="3000000" cy="3000000"/>
        </p:xfrm>
        <a:graphic>
          <a:graphicData uri="http://schemas.openxmlformats.org/drawingml/2006/table">
            <a:tbl>
              <a:tblPr>
                <a:noFill/>
                <a:tableStyleId>{ED849B93-67A2-4B82-9CD5-415C97B91045}</a:tableStyleId>
              </a:tblPr>
              <a:tblGrid>
                <a:gridCol w="1809750"/>
                <a:gridCol w="1809750"/>
              </a:tblGrid>
              <a:tr h="381000">
                <a:tc>
                  <a:txBody>
                    <a:bodyPr/>
                    <a:lstStyle/>
                    <a:p>
                      <a:pPr indent="0" lvl="0" marL="0" rtl="0" algn="ctr">
                        <a:spcBef>
                          <a:spcPts val="0"/>
                        </a:spcBef>
                        <a:spcAft>
                          <a:spcPts val="0"/>
                        </a:spcAft>
                        <a:buNone/>
                      </a:pPr>
                      <a:r>
                        <a:rPr b="1" lang="en-US">
                          <a:solidFill>
                            <a:schemeClr val="lt1"/>
                          </a:solidFill>
                        </a:rPr>
                        <a:t>STAT Indicator</a:t>
                      </a:r>
                      <a:endParaRPr b="1">
                        <a:solidFill>
                          <a:schemeClr val="lt1"/>
                        </a:solidFill>
                      </a:endParaRPr>
                    </a:p>
                  </a:txBody>
                  <a:tcPr marT="91425" marB="91425" marR="91425" marL="91425">
                    <a:solidFill>
                      <a:srgbClr val="85200C"/>
                    </a:solidFill>
                  </a:tcPr>
                </a:tc>
                <a:tc>
                  <a:txBody>
                    <a:bodyPr/>
                    <a:lstStyle/>
                    <a:p>
                      <a:pPr indent="0" lvl="0" marL="0" rtl="0" algn="ctr">
                        <a:spcBef>
                          <a:spcPts val="0"/>
                        </a:spcBef>
                        <a:spcAft>
                          <a:spcPts val="0"/>
                        </a:spcAft>
                        <a:buNone/>
                      </a:pPr>
                      <a:r>
                        <a:rPr b="1" lang="en-US">
                          <a:solidFill>
                            <a:schemeClr val="lt1"/>
                          </a:solidFill>
                        </a:rPr>
                        <a:t>Charge Status</a:t>
                      </a:r>
                      <a:endParaRPr b="1">
                        <a:solidFill>
                          <a:schemeClr val="lt1"/>
                        </a:solidFill>
                      </a:endParaRPr>
                    </a:p>
                  </a:txBody>
                  <a:tcPr marT="91425" marB="91425" marR="91425" marL="91425">
                    <a:solidFill>
                      <a:srgbClr val="85200C"/>
                    </a:solidFill>
                  </a:tcPr>
                </a:tc>
              </a:tr>
              <a:tr h="381000">
                <a:tc>
                  <a:txBody>
                    <a:bodyPr/>
                    <a:lstStyle/>
                    <a:p>
                      <a:pPr indent="0" lvl="0" marL="0" rtl="0" algn="ctr">
                        <a:spcBef>
                          <a:spcPts val="0"/>
                        </a:spcBef>
                        <a:spcAft>
                          <a:spcPts val="0"/>
                        </a:spcAft>
                        <a:buNone/>
                      </a:pPr>
                      <a:r>
                        <a:rPr lang="en-US"/>
                        <a:t>High</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Charge Complete</a:t>
                      </a:r>
                      <a:endParaRPr/>
                    </a:p>
                  </a:txBody>
                  <a:tcPr marT="91425" marB="91425" marR="91425" marL="91425"/>
                </a:tc>
              </a:tr>
              <a:tr h="381000">
                <a:tc>
                  <a:txBody>
                    <a:bodyPr/>
                    <a:lstStyle/>
                    <a:p>
                      <a:pPr indent="0" lvl="0" marL="0" rtl="0" algn="ctr">
                        <a:spcBef>
                          <a:spcPts val="0"/>
                        </a:spcBef>
                        <a:spcAft>
                          <a:spcPts val="0"/>
                        </a:spcAft>
                        <a:buNone/>
                      </a:pPr>
                      <a:r>
                        <a:rPr lang="en-US"/>
                        <a:t>Low</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Charging</a:t>
                      </a:r>
                      <a:endParaRPr/>
                    </a:p>
                  </a:txBody>
                  <a:tcPr marT="91425" marB="91425" marR="91425" marL="91425"/>
                </a:tc>
              </a:tr>
              <a:tr h="381000">
                <a:tc>
                  <a:txBody>
                    <a:bodyPr/>
                    <a:lstStyle/>
                    <a:p>
                      <a:pPr indent="0" lvl="0" marL="0" rtl="0" algn="ctr">
                        <a:spcBef>
                          <a:spcPts val="0"/>
                        </a:spcBef>
                        <a:spcAft>
                          <a:spcPts val="0"/>
                        </a:spcAft>
                        <a:buNone/>
                      </a:pPr>
                      <a:r>
                        <a:rPr lang="en-US"/>
                        <a:t>Done</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Fault Detected</a:t>
                      </a:r>
                      <a:endParaRPr/>
                    </a:p>
                  </a:txBody>
                  <a:tcPr marT="91425" marB="91425" marR="91425" marL="91425"/>
                </a:tc>
              </a:tr>
            </a:tbl>
          </a:graphicData>
        </a:graphic>
      </p:graphicFrame>
      <p:sp>
        <p:nvSpPr>
          <p:cNvPr id="101" name="Google Shape;101;g2cc239d679b_0_0"/>
          <p:cNvSpPr txBox="1"/>
          <p:nvPr/>
        </p:nvSpPr>
        <p:spPr>
          <a:xfrm>
            <a:off x="8176850" y="3257550"/>
            <a:ext cx="9891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200">
              <a:solidFill>
                <a:schemeClr val="dk1"/>
              </a:solidFill>
            </a:endParaRPr>
          </a:p>
        </p:txBody>
      </p:sp>
      <p:sp>
        <p:nvSpPr>
          <p:cNvPr id="102" name="Google Shape;102;g2cc239d679b_0_0"/>
          <p:cNvSpPr txBox="1"/>
          <p:nvPr/>
        </p:nvSpPr>
        <p:spPr>
          <a:xfrm>
            <a:off x="319475" y="6280600"/>
            <a:ext cx="28410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rgbClr val="888888"/>
                </a:solidFill>
                <a:latin typeface="Times New Roman"/>
                <a:ea typeface="Times New Roman"/>
                <a:cs typeface="Times New Roman"/>
                <a:sym typeface="Times New Roman"/>
              </a:rPr>
              <a:t>Fig. Power Subsystem Specifications</a:t>
            </a:r>
            <a:endParaRPr i="1" sz="1200">
              <a:solidFill>
                <a:srgbClr val="888888"/>
              </a:solidFill>
              <a:latin typeface="Times New Roman"/>
              <a:ea typeface="Times New Roman"/>
              <a:cs typeface="Times New Roman"/>
              <a:sym typeface="Times New Roman"/>
            </a:endParaRPr>
          </a:p>
        </p:txBody>
      </p:sp>
      <p:sp>
        <p:nvSpPr>
          <p:cNvPr id="103" name="Google Shape;103;g2cc239d679b_0_0"/>
          <p:cNvSpPr txBox="1"/>
          <p:nvPr/>
        </p:nvSpPr>
        <p:spPr>
          <a:xfrm>
            <a:off x="319475" y="3776738"/>
            <a:ext cx="28410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rgbClr val="888888"/>
                </a:solidFill>
                <a:latin typeface="Times New Roman"/>
                <a:ea typeface="Times New Roman"/>
                <a:cs typeface="Times New Roman"/>
                <a:sym typeface="Times New Roman"/>
              </a:rPr>
              <a:t>Fig. STAT Indicator Statuses</a:t>
            </a:r>
            <a:endParaRPr i="1" sz="1200">
              <a:solidFill>
                <a:srgbClr val="888888"/>
              </a:solidFill>
              <a:latin typeface="Times New Roman"/>
              <a:ea typeface="Times New Roman"/>
              <a:cs typeface="Times New Roman"/>
              <a:sym typeface="Times New Roman"/>
            </a:endParaRPr>
          </a:p>
        </p:txBody>
      </p:sp>
      <p:sp>
        <p:nvSpPr>
          <p:cNvPr id="104" name="Google Shape;104;g2cc239d679b_0_0"/>
          <p:cNvSpPr txBox="1"/>
          <p:nvPr/>
        </p:nvSpPr>
        <p:spPr>
          <a:xfrm>
            <a:off x="5618150" y="3758525"/>
            <a:ext cx="28410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rgbClr val="888888"/>
                </a:solidFill>
                <a:latin typeface="Times New Roman"/>
                <a:ea typeface="Times New Roman"/>
                <a:cs typeface="Times New Roman"/>
                <a:sym typeface="Times New Roman"/>
              </a:rPr>
              <a:t>Fig. Input vs. Output Voltage Results</a:t>
            </a:r>
            <a:endParaRPr i="1" sz="1200">
              <a:solidFill>
                <a:srgbClr val="888888"/>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2cc2cc9d34e_0_12"/>
          <p:cNvSpPr txBox="1"/>
          <p:nvPr>
            <p:ph type="title"/>
          </p:nvPr>
        </p:nvSpPr>
        <p:spPr>
          <a:xfrm>
            <a:off x="457200" y="1049177"/>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Machine Learning / Control Subsystem</a:t>
            </a:r>
            <a:endParaRPr/>
          </a:p>
        </p:txBody>
      </p:sp>
      <p:sp>
        <p:nvSpPr>
          <p:cNvPr id="111" name="Google Shape;111;g2cc2cc9d34e_0_12"/>
          <p:cNvSpPr txBox="1"/>
          <p:nvPr>
            <p:ph idx="1" type="body"/>
          </p:nvPr>
        </p:nvSpPr>
        <p:spPr>
          <a:xfrm>
            <a:off x="4741200" y="1736050"/>
            <a:ext cx="4308000" cy="50451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b="1" lang="en-US" sz="1800"/>
              <a:t>Overview: </a:t>
            </a:r>
            <a:endParaRPr b="1" sz="1800"/>
          </a:p>
          <a:p>
            <a:pPr indent="-342900" lvl="0" marL="457200" rtl="0" algn="l">
              <a:spcBef>
                <a:spcPts val="360"/>
              </a:spcBef>
              <a:spcAft>
                <a:spcPts val="0"/>
              </a:spcAft>
              <a:buSzPts val="1800"/>
              <a:buChar char="-"/>
            </a:pPr>
            <a:r>
              <a:rPr lang="en-US" sz="1800"/>
              <a:t>When the user powers the system, the ML program will </a:t>
            </a:r>
            <a:r>
              <a:rPr lang="en-US" sz="1800"/>
              <a:t>immediately</a:t>
            </a:r>
            <a:r>
              <a:rPr lang="en-US" sz="1800"/>
              <a:t> begin sensing for motion and processing images.</a:t>
            </a:r>
            <a:endParaRPr sz="1800"/>
          </a:p>
          <a:p>
            <a:pPr indent="-342900" lvl="0" marL="457200" rtl="0" algn="l">
              <a:spcBef>
                <a:spcPts val="0"/>
              </a:spcBef>
              <a:spcAft>
                <a:spcPts val="0"/>
              </a:spcAft>
              <a:buSzPts val="1800"/>
              <a:buChar char="-"/>
            </a:pPr>
            <a:r>
              <a:rPr lang="en-US" sz="1800"/>
              <a:t>If either a rat, squirrel, lizard, or fly is present in the image, then a message via SPI will tell the emitter what frequency to send.</a:t>
            </a:r>
            <a:endParaRPr sz="1800"/>
          </a:p>
          <a:p>
            <a:pPr indent="0" lvl="0" marL="0" rtl="0" algn="l">
              <a:spcBef>
                <a:spcPts val="360"/>
              </a:spcBef>
              <a:spcAft>
                <a:spcPts val="0"/>
              </a:spcAft>
              <a:buNone/>
            </a:pPr>
            <a:r>
              <a:rPr b="1" lang="en-US" sz="1800"/>
              <a:t>Challenges:</a:t>
            </a:r>
            <a:endParaRPr b="1" sz="1800"/>
          </a:p>
          <a:p>
            <a:pPr indent="-342900" lvl="0" marL="457200" rtl="0" algn="l">
              <a:spcBef>
                <a:spcPts val="360"/>
              </a:spcBef>
              <a:spcAft>
                <a:spcPts val="0"/>
              </a:spcAft>
              <a:buSzPts val="1800"/>
              <a:buChar char="-"/>
            </a:pPr>
            <a:r>
              <a:rPr lang="en-US" sz="1800"/>
              <a:t>Shutdown </a:t>
            </a:r>
            <a:r>
              <a:rPr lang="en-US" sz="1800"/>
              <a:t>procedure</a:t>
            </a:r>
            <a:r>
              <a:rPr lang="en-US" sz="1800"/>
              <a:t>. Google requires the user shutdown the system through linux terminal.</a:t>
            </a:r>
            <a:endParaRPr sz="1800"/>
          </a:p>
          <a:p>
            <a:pPr indent="-342900" lvl="0" marL="457200" rtl="0" algn="l">
              <a:spcBef>
                <a:spcPts val="0"/>
              </a:spcBef>
              <a:spcAft>
                <a:spcPts val="0"/>
              </a:spcAft>
              <a:buSzPts val="1800"/>
              <a:buChar char="-"/>
            </a:pPr>
            <a:r>
              <a:rPr lang="en-US" sz="1800"/>
              <a:t>Conversion of model/detection file from PyTorch to Tensorflow.</a:t>
            </a:r>
            <a:endParaRPr sz="1800"/>
          </a:p>
          <a:p>
            <a:pPr indent="-342900" lvl="0" marL="457200" rtl="0" algn="l">
              <a:spcBef>
                <a:spcPts val="0"/>
              </a:spcBef>
              <a:spcAft>
                <a:spcPts val="0"/>
              </a:spcAft>
              <a:buSzPts val="1800"/>
              <a:buChar char="-"/>
            </a:pPr>
            <a:r>
              <a:rPr lang="en-US" sz="1800"/>
              <a:t>Run on boot setup. (temporary change to Jeston Nano)</a:t>
            </a:r>
            <a:endParaRPr sz="1700"/>
          </a:p>
        </p:txBody>
      </p:sp>
      <p:pic>
        <p:nvPicPr>
          <p:cNvPr id="112" name="Google Shape;112;g2cc2cc9d34e_0_12"/>
          <p:cNvPicPr preferRelativeResize="0"/>
          <p:nvPr/>
        </p:nvPicPr>
        <p:blipFill>
          <a:blip r:embed="rId3">
            <a:alphaModFix/>
          </a:blip>
          <a:stretch>
            <a:fillRect/>
          </a:stretch>
        </p:blipFill>
        <p:spPr>
          <a:xfrm>
            <a:off x="163025" y="1950425"/>
            <a:ext cx="4408975" cy="4499954"/>
          </a:xfrm>
          <a:prstGeom prst="rect">
            <a:avLst/>
          </a:prstGeom>
          <a:noFill/>
          <a:ln>
            <a:noFill/>
          </a:ln>
        </p:spPr>
      </p:pic>
      <p:sp>
        <p:nvSpPr>
          <p:cNvPr id="113" name="Google Shape;113;g2cc2cc9d34e_0_12"/>
          <p:cNvSpPr txBox="1"/>
          <p:nvPr/>
        </p:nvSpPr>
        <p:spPr>
          <a:xfrm>
            <a:off x="270125" y="6548275"/>
            <a:ext cx="4377900" cy="30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rgbClr val="888888"/>
                </a:solidFill>
                <a:latin typeface="Times New Roman"/>
                <a:ea typeface="Times New Roman"/>
                <a:cs typeface="Times New Roman"/>
                <a:sym typeface="Times New Roman"/>
              </a:rPr>
              <a:t>Fig. ML Subsystem Block Diagram</a:t>
            </a:r>
            <a:endParaRPr i="1" sz="1200">
              <a:solidFill>
                <a:srgbClr val="888888"/>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g2cc57237474_0_2"/>
          <p:cNvSpPr txBox="1"/>
          <p:nvPr>
            <p:ph type="title"/>
          </p:nvPr>
        </p:nvSpPr>
        <p:spPr>
          <a:xfrm>
            <a:off x="457200" y="630002"/>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ML / Control Subsystem</a:t>
            </a:r>
            <a:endParaRPr/>
          </a:p>
        </p:txBody>
      </p:sp>
      <p:pic>
        <p:nvPicPr>
          <p:cNvPr id="120" name="Google Shape;120;g2cc57237474_0_2"/>
          <p:cNvPicPr preferRelativeResize="0"/>
          <p:nvPr/>
        </p:nvPicPr>
        <p:blipFill>
          <a:blip r:embed="rId3">
            <a:alphaModFix/>
          </a:blip>
          <a:stretch>
            <a:fillRect/>
          </a:stretch>
        </p:blipFill>
        <p:spPr>
          <a:xfrm>
            <a:off x="210625" y="1201850"/>
            <a:ext cx="4125901" cy="2540849"/>
          </a:xfrm>
          <a:prstGeom prst="rect">
            <a:avLst/>
          </a:prstGeom>
          <a:noFill/>
          <a:ln>
            <a:noFill/>
          </a:ln>
        </p:spPr>
      </p:pic>
      <p:graphicFrame>
        <p:nvGraphicFramePr>
          <p:cNvPr id="121" name="Google Shape;121;g2cc57237474_0_2"/>
          <p:cNvGraphicFramePr/>
          <p:nvPr/>
        </p:nvGraphicFramePr>
        <p:xfrm>
          <a:off x="515150" y="3925200"/>
          <a:ext cx="3000000" cy="3000000"/>
        </p:xfrm>
        <a:graphic>
          <a:graphicData uri="http://schemas.openxmlformats.org/drawingml/2006/table">
            <a:tbl>
              <a:tblPr>
                <a:noFill/>
                <a:tableStyleId>{ED849B93-67A2-4B82-9CD5-415C97B91045}</a:tableStyleId>
              </a:tblPr>
              <a:tblGrid>
                <a:gridCol w="2569150"/>
                <a:gridCol w="1828450"/>
                <a:gridCol w="1885500"/>
                <a:gridCol w="1830600"/>
              </a:tblGrid>
              <a:tr h="303050">
                <a:tc>
                  <a:txBody>
                    <a:bodyPr/>
                    <a:lstStyle/>
                    <a:p>
                      <a:pPr indent="0" lvl="0" marL="0" rtl="0" algn="ctr">
                        <a:spcBef>
                          <a:spcPts val="0"/>
                        </a:spcBef>
                        <a:spcAft>
                          <a:spcPts val="0"/>
                        </a:spcAft>
                        <a:buNone/>
                      </a:pPr>
                      <a:r>
                        <a:rPr b="1" lang="en-US">
                          <a:solidFill>
                            <a:schemeClr val="lt1"/>
                          </a:solidFill>
                        </a:rPr>
                        <a:t>Specification</a:t>
                      </a:r>
                      <a:endParaRPr b="1">
                        <a:solidFill>
                          <a:schemeClr val="lt1"/>
                        </a:solidFill>
                      </a:endParaRPr>
                    </a:p>
                  </a:txBody>
                  <a:tcPr marT="91425" marB="91425" marR="91425" marL="91425">
                    <a:solidFill>
                      <a:srgbClr val="85200C"/>
                    </a:solidFill>
                  </a:tcPr>
                </a:tc>
                <a:tc>
                  <a:txBody>
                    <a:bodyPr/>
                    <a:lstStyle/>
                    <a:p>
                      <a:pPr indent="0" lvl="0" marL="0" rtl="0" algn="l">
                        <a:spcBef>
                          <a:spcPts val="0"/>
                        </a:spcBef>
                        <a:spcAft>
                          <a:spcPts val="0"/>
                        </a:spcAft>
                        <a:buNone/>
                      </a:pPr>
                      <a:r>
                        <a:t/>
                      </a:r>
                      <a:endParaRPr b="1">
                        <a:solidFill>
                          <a:schemeClr val="lt1"/>
                        </a:solidFill>
                      </a:endParaRPr>
                    </a:p>
                  </a:txBody>
                  <a:tcPr marT="91425" marB="91425" marR="91425" marL="91425">
                    <a:solidFill>
                      <a:srgbClr val="85200C"/>
                    </a:solidFill>
                  </a:tcPr>
                </a:tc>
                <a:tc>
                  <a:txBody>
                    <a:bodyPr/>
                    <a:lstStyle/>
                    <a:p>
                      <a:pPr indent="0" lvl="0" marL="0" rtl="0" algn="ctr">
                        <a:spcBef>
                          <a:spcPts val="0"/>
                        </a:spcBef>
                        <a:spcAft>
                          <a:spcPts val="0"/>
                        </a:spcAft>
                        <a:buNone/>
                      </a:pPr>
                      <a:r>
                        <a:t/>
                      </a:r>
                      <a:endParaRPr b="1">
                        <a:solidFill>
                          <a:schemeClr val="lt1"/>
                        </a:solidFill>
                      </a:endParaRPr>
                    </a:p>
                  </a:txBody>
                  <a:tcPr marT="91425" marB="91425" marR="91425" marL="91425">
                    <a:solidFill>
                      <a:srgbClr val="85200C"/>
                    </a:solidFill>
                  </a:tcPr>
                </a:tc>
                <a:tc>
                  <a:txBody>
                    <a:bodyPr/>
                    <a:lstStyle/>
                    <a:p>
                      <a:pPr indent="0" lvl="0" marL="0" rtl="0" algn="ctr">
                        <a:spcBef>
                          <a:spcPts val="0"/>
                        </a:spcBef>
                        <a:spcAft>
                          <a:spcPts val="0"/>
                        </a:spcAft>
                        <a:buNone/>
                      </a:pPr>
                      <a:r>
                        <a:t/>
                      </a:r>
                      <a:endParaRPr b="1">
                        <a:solidFill>
                          <a:schemeClr val="lt1"/>
                        </a:solidFill>
                      </a:endParaRPr>
                    </a:p>
                  </a:txBody>
                  <a:tcPr marT="91425" marB="91425" marR="91425" marL="91425">
                    <a:solidFill>
                      <a:srgbClr val="85200C"/>
                    </a:solidFill>
                  </a:tcPr>
                </a:tc>
              </a:tr>
              <a:tr h="433825">
                <a:tc>
                  <a:txBody>
                    <a:bodyPr/>
                    <a:lstStyle/>
                    <a:p>
                      <a:pPr indent="0" lvl="0" marL="0" rtl="0" algn="ctr">
                        <a:spcBef>
                          <a:spcPts val="0"/>
                        </a:spcBef>
                        <a:spcAft>
                          <a:spcPts val="0"/>
                        </a:spcAft>
                        <a:buNone/>
                      </a:pPr>
                      <a:r>
                        <a:rPr lang="en-US"/>
                        <a:t>Processing Speed</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20 FPS</a:t>
                      </a:r>
                      <a:endParaRPr/>
                    </a:p>
                  </a:txBody>
                  <a:tcPr marT="91425" marB="91425" marR="91425" marL="91425"/>
                </a:tc>
                <a:tc>
                  <a:txBody>
                    <a:bodyPr/>
                    <a:lstStyle/>
                    <a:p>
                      <a:pPr indent="0" lvl="0" marL="0" rtl="0" algn="ctr">
                        <a:spcBef>
                          <a:spcPts val="0"/>
                        </a:spcBef>
                        <a:spcAft>
                          <a:spcPts val="0"/>
                        </a:spcAft>
                        <a:buNone/>
                      </a:pPr>
                      <a:r>
                        <a:rPr lang="en-US"/>
                        <a:t>50 Images</a:t>
                      </a:r>
                      <a:endParaRPr/>
                    </a:p>
                  </a:txBody>
                  <a:tcPr marT="91425" marB="91425" marR="91425" marL="91425"/>
                </a:tc>
                <a:tc>
                  <a:txBody>
                    <a:bodyPr/>
                    <a:lstStyle/>
                    <a:p>
                      <a:pPr indent="0" lvl="0" marL="0" rtl="0" algn="ctr">
                        <a:spcBef>
                          <a:spcPts val="0"/>
                        </a:spcBef>
                        <a:spcAft>
                          <a:spcPts val="0"/>
                        </a:spcAft>
                        <a:buNone/>
                      </a:pPr>
                      <a:r>
                        <a:rPr lang="en-US"/>
                        <a:t>2.5-3.5 Seconds</a:t>
                      </a:r>
                      <a:endParaRPr/>
                    </a:p>
                  </a:txBody>
                  <a:tcPr marT="91425" marB="91425" marR="91425" marL="91425"/>
                </a:tc>
              </a:tr>
              <a:tr h="433825">
                <a:tc>
                  <a:txBody>
                    <a:bodyPr/>
                    <a:lstStyle/>
                    <a:p>
                      <a:pPr indent="0" lvl="0" marL="0" rtl="0" algn="ctr">
                        <a:spcBef>
                          <a:spcPts val="0"/>
                        </a:spcBef>
                        <a:spcAft>
                          <a:spcPts val="0"/>
                        </a:spcAft>
                        <a:buNone/>
                      </a:pPr>
                      <a:r>
                        <a:rPr lang="en-US"/>
                        <a:t>Detection Accuracy </a:t>
                      </a:r>
                      <a:endParaRPr/>
                    </a:p>
                  </a:txBody>
                  <a:tcPr marT="91425" marB="91425" marR="91425" marL="91425">
                    <a:solidFill>
                      <a:srgbClr val="CCCCCC"/>
                    </a:solidFill>
                  </a:tcPr>
                </a:tc>
                <a:tc>
                  <a:txBody>
                    <a:bodyPr/>
                    <a:lstStyle/>
                    <a:p>
                      <a:pPr indent="0" lvl="0" marL="0" rtl="0" algn="ctr">
                        <a:spcBef>
                          <a:spcPts val="0"/>
                        </a:spcBef>
                        <a:spcAft>
                          <a:spcPts val="0"/>
                        </a:spcAft>
                        <a:buNone/>
                      </a:pPr>
                      <a:r>
                        <a:rPr lang="en-US"/>
                        <a:t>Flies: 20-20 (100%)</a:t>
                      </a:r>
                      <a:endParaRPr/>
                    </a:p>
                  </a:txBody>
                  <a:tcPr marT="91425" marB="91425" marR="91425" marL="91425"/>
                </a:tc>
                <a:tc>
                  <a:txBody>
                    <a:bodyPr/>
                    <a:lstStyle/>
                    <a:p>
                      <a:pPr indent="0" lvl="0" marL="0" rtl="0" algn="ctr">
                        <a:spcBef>
                          <a:spcPts val="0"/>
                        </a:spcBef>
                        <a:spcAft>
                          <a:spcPts val="0"/>
                        </a:spcAft>
                        <a:buNone/>
                      </a:pPr>
                      <a:r>
                        <a:rPr lang="en-US"/>
                        <a:t>Lizards: 18-20 (90%)</a:t>
                      </a:r>
                      <a:endParaRPr/>
                    </a:p>
                  </a:txBody>
                  <a:tcPr marT="91425" marB="91425" marR="91425" marL="91425"/>
                </a:tc>
                <a:tc>
                  <a:txBody>
                    <a:bodyPr/>
                    <a:lstStyle/>
                    <a:p>
                      <a:pPr indent="0" lvl="0" marL="0" rtl="0" algn="ctr">
                        <a:spcBef>
                          <a:spcPts val="0"/>
                        </a:spcBef>
                        <a:spcAft>
                          <a:spcPts val="0"/>
                        </a:spcAft>
                        <a:buNone/>
                      </a:pPr>
                      <a:r>
                        <a:rPr lang="en-US"/>
                        <a:t>Rats: 16-20 (80%)</a:t>
                      </a:r>
                      <a:endParaRPr/>
                    </a:p>
                  </a:txBody>
                  <a:tcPr marT="91425" marB="91425" marR="91425" marL="91425"/>
                </a:tc>
              </a:tr>
              <a:tr h="667450">
                <a:tc>
                  <a:txBody>
                    <a:bodyPr/>
                    <a:lstStyle/>
                    <a:p>
                      <a:pPr indent="0" lvl="0" marL="0" rtl="0" algn="ctr">
                        <a:spcBef>
                          <a:spcPts val="0"/>
                        </a:spcBef>
                        <a:spcAft>
                          <a:spcPts val="0"/>
                        </a:spcAft>
                        <a:buNone/>
                      </a:pPr>
                      <a:r>
                        <a:rPr lang="en-US"/>
                        <a:t>Minimum-</a:t>
                      </a:r>
                      <a:r>
                        <a:rPr lang="en-US"/>
                        <a:t>Maximum Distance of Classification</a:t>
                      </a:r>
                      <a:endParaRPr/>
                    </a:p>
                  </a:txBody>
                  <a:tcPr marT="91425" marB="91425" marR="91425" marL="91425">
                    <a:lnB cap="flat" cmpd="sng" w="9525">
                      <a:solidFill>
                        <a:srgbClr val="9E9E9E"/>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US"/>
                        <a:t>Flies: </a:t>
                      </a:r>
                      <a:endParaRPr/>
                    </a:p>
                    <a:p>
                      <a:pPr indent="0" lvl="0" marL="0" rtl="0" algn="l">
                        <a:spcBef>
                          <a:spcPts val="0"/>
                        </a:spcBef>
                        <a:spcAft>
                          <a:spcPts val="0"/>
                        </a:spcAft>
                        <a:buNone/>
                      </a:pPr>
                      <a:r>
                        <a:rPr lang="en-US"/>
                        <a:t>min 3in  max 2ft</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Lizards:</a:t>
                      </a:r>
                      <a:endParaRPr/>
                    </a:p>
                    <a:p>
                      <a:pPr indent="0" lvl="0" marL="0" rtl="0" algn="l">
                        <a:spcBef>
                          <a:spcPts val="0"/>
                        </a:spcBef>
                        <a:spcAft>
                          <a:spcPts val="0"/>
                        </a:spcAft>
                        <a:buNone/>
                      </a:pPr>
                      <a:r>
                        <a:rPr lang="en-US"/>
                        <a:t>min 4in  max 3.5ft</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Rats:</a:t>
                      </a:r>
                      <a:endParaRPr/>
                    </a:p>
                    <a:p>
                      <a:pPr indent="0" lvl="0" marL="0" rtl="0" algn="l">
                        <a:spcBef>
                          <a:spcPts val="0"/>
                        </a:spcBef>
                        <a:spcAft>
                          <a:spcPts val="0"/>
                        </a:spcAft>
                        <a:buNone/>
                      </a:pPr>
                      <a:r>
                        <a:rPr lang="en-US"/>
                        <a:t>min 4in  max 2.8ft</a:t>
                      </a:r>
                      <a:endParaRPr/>
                    </a:p>
                  </a:txBody>
                  <a:tcPr marT="91425" marB="91425" marR="91425" marL="91425">
                    <a:lnB cap="flat" cmpd="sng" w="9525">
                      <a:solidFill>
                        <a:srgbClr val="9E9E9E"/>
                      </a:solidFill>
                      <a:prstDash val="solid"/>
                      <a:round/>
                      <a:headEnd len="sm" w="sm" type="none"/>
                      <a:tailEnd len="sm" w="sm" type="none"/>
                    </a:lnB>
                  </a:tcPr>
                </a:tc>
              </a:tr>
              <a:tr h="433825">
                <a:tc>
                  <a:txBody>
                    <a:bodyPr/>
                    <a:lstStyle/>
                    <a:p>
                      <a:pPr indent="0" lvl="0" marL="0" rtl="0" algn="ctr">
                        <a:spcBef>
                          <a:spcPts val="0"/>
                        </a:spcBef>
                        <a:spcAft>
                          <a:spcPts val="0"/>
                        </a:spcAft>
                        <a:buNone/>
                      </a:pPr>
                      <a:r>
                        <a:rPr lang="en-US"/>
                        <a:t>Power Switch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CCCCCC"/>
                    </a:solidFill>
                  </a:tcPr>
                </a:tc>
                <a:tc>
                  <a:txBody>
                    <a:bodyPr/>
                    <a:lstStyle/>
                    <a:p>
                      <a:pPr indent="0" lvl="0" marL="0" rtl="0" algn="l">
                        <a:spcBef>
                          <a:spcPts val="0"/>
                        </a:spcBef>
                        <a:spcAft>
                          <a:spcPts val="0"/>
                        </a:spcAft>
                        <a:buNone/>
                      </a:pPr>
                      <a:r>
                        <a:rPr lang="en-US"/>
                        <a:t>Coral Board turns off</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Relay turns off after 10s delay</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PASS</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pic>
        <p:nvPicPr>
          <p:cNvPr id="122" name="Google Shape;122;g2cc57237474_0_2"/>
          <p:cNvPicPr preferRelativeResize="0"/>
          <p:nvPr/>
        </p:nvPicPr>
        <p:blipFill>
          <a:blip r:embed="rId4">
            <a:alphaModFix/>
          </a:blip>
          <a:stretch>
            <a:fillRect/>
          </a:stretch>
        </p:blipFill>
        <p:spPr>
          <a:xfrm>
            <a:off x="4502950" y="1201850"/>
            <a:ext cx="4125900" cy="2470475"/>
          </a:xfrm>
          <a:prstGeom prst="rect">
            <a:avLst/>
          </a:prstGeom>
          <a:noFill/>
          <a:ln>
            <a:noFill/>
          </a:ln>
        </p:spPr>
      </p:pic>
      <p:sp>
        <p:nvSpPr>
          <p:cNvPr id="123" name="Google Shape;123;g2cc57237474_0_2"/>
          <p:cNvSpPr txBox="1"/>
          <p:nvPr/>
        </p:nvSpPr>
        <p:spPr>
          <a:xfrm>
            <a:off x="210625" y="36141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US" sz="1200">
                <a:solidFill>
                  <a:srgbClr val="888888"/>
                </a:solidFill>
                <a:latin typeface="Times New Roman"/>
                <a:ea typeface="Times New Roman"/>
                <a:cs typeface="Times New Roman"/>
                <a:sym typeface="Times New Roman"/>
              </a:rPr>
              <a:t>Fig. ML Subsystem F1 Curve</a:t>
            </a:r>
            <a:endParaRPr/>
          </a:p>
        </p:txBody>
      </p:sp>
      <p:sp>
        <p:nvSpPr>
          <p:cNvPr id="124" name="Google Shape;124;g2cc57237474_0_2"/>
          <p:cNvSpPr txBox="1"/>
          <p:nvPr/>
        </p:nvSpPr>
        <p:spPr>
          <a:xfrm>
            <a:off x="4502950" y="36141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US" sz="1200">
                <a:solidFill>
                  <a:srgbClr val="888888"/>
                </a:solidFill>
                <a:latin typeface="Times New Roman"/>
                <a:ea typeface="Times New Roman"/>
                <a:cs typeface="Times New Roman"/>
                <a:sym typeface="Times New Roman"/>
              </a:rPr>
              <a:t>Fig. ML Subsystem Detection Results</a:t>
            </a:r>
            <a:endParaRPr/>
          </a:p>
        </p:txBody>
      </p:sp>
      <p:sp>
        <p:nvSpPr>
          <p:cNvPr id="125" name="Google Shape;125;g2cc57237474_0_2"/>
          <p:cNvSpPr txBox="1"/>
          <p:nvPr/>
        </p:nvSpPr>
        <p:spPr>
          <a:xfrm>
            <a:off x="526275" y="6478425"/>
            <a:ext cx="2841000" cy="3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00">
                <a:solidFill>
                  <a:srgbClr val="888888"/>
                </a:solidFill>
                <a:latin typeface="Times New Roman"/>
                <a:ea typeface="Times New Roman"/>
                <a:cs typeface="Times New Roman"/>
                <a:sym typeface="Times New Roman"/>
              </a:rPr>
              <a:t>Fig. ML Subsystem Specs/Test Results</a:t>
            </a:r>
            <a:endParaRPr i="1" sz="1200">
              <a:solidFill>
                <a:srgbClr val="888888"/>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2cc2cc9d34e_0_0"/>
          <p:cNvSpPr txBox="1"/>
          <p:nvPr>
            <p:ph type="title"/>
          </p:nvPr>
        </p:nvSpPr>
        <p:spPr>
          <a:xfrm>
            <a:off x="457200" y="701702"/>
            <a:ext cx="8229600" cy="8037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Emitter Subsystem</a:t>
            </a:r>
            <a:endParaRPr/>
          </a:p>
        </p:txBody>
      </p:sp>
      <p:sp>
        <p:nvSpPr>
          <p:cNvPr id="132" name="Google Shape;132;g2cc2cc9d34e_0_0"/>
          <p:cNvSpPr txBox="1"/>
          <p:nvPr>
            <p:ph idx="1" type="body"/>
          </p:nvPr>
        </p:nvSpPr>
        <p:spPr>
          <a:xfrm>
            <a:off x="457200" y="1505401"/>
            <a:ext cx="8229600" cy="4779600"/>
          </a:xfrm>
          <a:prstGeom prst="rect">
            <a:avLst/>
          </a:prstGeom>
        </p:spPr>
        <p:txBody>
          <a:bodyPr anchorCtr="0" anchor="t" bIns="45700" lIns="91425" spcFirstLastPara="1" rIns="91425" wrap="square" tIns="45700">
            <a:normAutofit lnSpcReduction="10000"/>
          </a:bodyPr>
          <a:lstStyle/>
          <a:p>
            <a:pPr indent="0" lvl="0" marL="0" rtl="0" algn="l">
              <a:spcBef>
                <a:spcPts val="360"/>
              </a:spcBef>
              <a:spcAft>
                <a:spcPts val="0"/>
              </a:spcAft>
              <a:buNone/>
            </a:pPr>
            <a:r>
              <a:rPr b="1" lang="en-US" sz="1800"/>
              <a:t>Overview:</a:t>
            </a:r>
            <a:endParaRPr b="1" sz="1800"/>
          </a:p>
          <a:p>
            <a:pPr indent="-342900" lvl="0" marL="457200" rtl="0" algn="l">
              <a:spcBef>
                <a:spcPts val="360"/>
              </a:spcBef>
              <a:spcAft>
                <a:spcPts val="0"/>
              </a:spcAft>
              <a:buSzPts val="1800"/>
              <a:buChar char="-"/>
            </a:pPr>
            <a:r>
              <a:rPr lang="en-US" sz="1800"/>
              <a:t>Signal </a:t>
            </a:r>
            <a:r>
              <a:rPr lang="en-US" sz="1800"/>
              <a:t>generator</a:t>
            </a:r>
            <a:r>
              <a:rPr lang="en-US" sz="1800"/>
              <a:t> </a:t>
            </a:r>
            <a:r>
              <a:rPr lang="en-US" sz="1800"/>
              <a:t>receives</a:t>
            </a:r>
            <a:r>
              <a:rPr lang="en-US" sz="1800"/>
              <a:t> input from MCU telling it to generate signal at one of the three frequencies depending on which class was identified. Frequencies classes represent flies, lizards, and rats as they each are each repelled by different frequencies ranges.</a:t>
            </a:r>
            <a:endParaRPr sz="1800"/>
          </a:p>
          <a:p>
            <a:pPr indent="-342900" lvl="0" marL="457200" rtl="0" algn="l">
              <a:spcBef>
                <a:spcPts val="0"/>
              </a:spcBef>
              <a:spcAft>
                <a:spcPts val="0"/>
              </a:spcAft>
              <a:buSzPts val="1800"/>
              <a:buChar char="-"/>
            </a:pPr>
            <a:r>
              <a:rPr lang="en-US" sz="1800"/>
              <a:t>Signal is then sent to amplifier before being sent to </a:t>
            </a:r>
            <a:r>
              <a:rPr lang="en-US" sz="1800"/>
              <a:t>ultrasonic</a:t>
            </a:r>
            <a:r>
              <a:rPr lang="en-US" sz="1800"/>
              <a:t> speaker as signal coming from generator is weak and the goal is to </a:t>
            </a:r>
            <a:r>
              <a:rPr lang="en-US" sz="1800"/>
              <a:t>repel pest at a minimum of two feet.</a:t>
            </a:r>
            <a:endParaRPr sz="1800"/>
          </a:p>
          <a:p>
            <a:pPr indent="0" lvl="0" marL="0" rtl="0" algn="l">
              <a:spcBef>
                <a:spcPts val="360"/>
              </a:spcBef>
              <a:spcAft>
                <a:spcPts val="0"/>
              </a:spcAft>
              <a:buNone/>
            </a:pPr>
            <a:r>
              <a:t/>
            </a:r>
            <a:endParaRPr sz="1800"/>
          </a:p>
          <a:p>
            <a:pPr indent="0" lvl="0" marL="0" rtl="0" algn="l">
              <a:spcBef>
                <a:spcPts val="360"/>
              </a:spcBef>
              <a:spcAft>
                <a:spcPts val="0"/>
              </a:spcAft>
              <a:buNone/>
            </a:pPr>
            <a:r>
              <a:rPr b="1" lang="en-US" sz="1800"/>
              <a:t>Challenges:</a:t>
            </a:r>
            <a:endParaRPr b="1" sz="1800"/>
          </a:p>
          <a:p>
            <a:pPr indent="-342900" lvl="0" marL="457200" rtl="0" algn="l">
              <a:spcBef>
                <a:spcPts val="360"/>
              </a:spcBef>
              <a:spcAft>
                <a:spcPts val="0"/>
              </a:spcAft>
              <a:buSzPts val="1800"/>
              <a:buChar char="-"/>
            </a:pPr>
            <a:r>
              <a:rPr lang="en-US" sz="1800"/>
              <a:t>Missed/Wrong connections on board lead to implementation of amplifier onto </a:t>
            </a:r>
            <a:r>
              <a:rPr lang="en-US" sz="1800"/>
              <a:t>perfboard and emitter on seperate board due do time constraints</a:t>
            </a:r>
            <a:endParaRPr sz="1800"/>
          </a:p>
          <a:p>
            <a:pPr indent="-342900" lvl="0" marL="457200" rtl="0" algn="l">
              <a:spcBef>
                <a:spcPts val="0"/>
              </a:spcBef>
              <a:spcAft>
                <a:spcPts val="0"/>
              </a:spcAft>
              <a:buSzPts val="1800"/>
              <a:buChar char="-"/>
            </a:pPr>
            <a:r>
              <a:rPr lang="en-US" sz="1800"/>
              <a:t>Impedance mismatch on ultrasonic emitter leading to lower lower gain from amplifier required a higher gain to compensate. </a:t>
            </a:r>
            <a:endParaRPr sz="1800"/>
          </a:p>
          <a:p>
            <a:pPr indent="0" lvl="0" marL="0" rtl="0" algn="l">
              <a:spcBef>
                <a:spcPts val="360"/>
              </a:spcBef>
              <a:spcAft>
                <a:spcPts val="0"/>
              </a:spcAft>
              <a:buNone/>
            </a:pPr>
            <a:r>
              <a:t/>
            </a:r>
            <a:endParaRPr b="1" sz="1800"/>
          </a:p>
          <a:p>
            <a:pPr indent="0" lvl="0" marL="0" rtl="0" algn="l">
              <a:spcBef>
                <a:spcPts val="360"/>
              </a:spcBef>
              <a:spcAft>
                <a:spcPts val="0"/>
              </a:spcAft>
              <a:buNone/>
            </a:pPr>
            <a:r>
              <a:rPr b="1" lang="en-US" sz="1800"/>
              <a:t>   </a:t>
            </a:r>
            <a:endParaRPr b="1" sz="1800"/>
          </a:p>
          <a:p>
            <a:pPr indent="0" lvl="0" marL="0" rtl="0" algn="l">
              <a:spcBef>
                <a:spcPts val="360"/>
              </a:spcBef>
              <a:spcAft>
                <a:spcPts val="0"/>
              </a:spcAft>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2013-06-18T16:37:55Z</dcterms:created>
  <dc:creator>Brian Gardner</dc:creator>
</cp:coreProperties>
</file>